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10287000" cx="18288000"/>
  <p:notesSz cx="6858000" cy="9144000"/>
  <p:embeddedFontLst>
    <p:embeddedFont>
      <p:font typeface="Poppins"/>
      <p:regular r:id="rId23"/>
      <p:bold r:id="rId24"/>
      <p:italic r:id="rId25"/>
      <p:boldItalic r:id="rId26"/>
    </p:embeddedFont>
    <p:embeddedFont>
      <p:font typeface="Fira Sans Medium"/>
      <p:regular r:id="rId27"/>
      <p:bold r:id="rId28"/>
      <p:italic r:id="rId29"/>
      <p:boldItalic r:id="rId30"/>
    </p:embeddedFont>
    <p:embeddedFont>
      <p:font typeface="Fira Sans"/>
      <p:bold r:id="rId31"/>
      <p:boldItalic r:id="rId32"/>
    </p:embeddedFont>
    <p:embeddedFont>
      <p:font typeface="Fira Sans Light"/>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oppins-bold.fntdata"/><Relationship Id="rId23" Type="http://schemas.openxmlformats.org/officeDocument/2006/relationships/font" Target="fonts/Poppi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boldItalic.fntdata"/><Relationship Id="rId25" Type="http://schemas.openxmlformats.org/officeDocument/2006/relationships/font" Target="fonts/Poppins-italic.fntdata"/><Relationship Id="rId28" Type="http://schemas.openxmlformats.org/officeDocument/2006/relationships/font" Target="fonts/FiraSansMedium-bold.fntdata"/><Relationship Id="rId27" Type="http://schemas.openxmlformats.org/officeDocument/2006/relationships/font" Target="fonts/FiraSans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Medium-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bold.fntdata"/><Relationship Id="rId30" Type="http://schemas.openxmlformats.org/officeDocument/2006/relationships/font" Target="fonts/FiraSansMedium-boldItalic.fntdata"/><Relationship Id="rId11" Type="http://schemas.openxmlformats.org/officeDocument/2006/relationships/slide" Target="slides/slide6.xml"/><Relationship Id="rId33" Type="http://schemas.openxmlformats.org/officeDocument/2006/relationships/font" Target="fonts/FiraSansLight-regular.fntdata"/><Relationship Id="rId10" Type="http://schemas.openxmlformats.org/officeDocument/2006/relationships/slide" Target="slides/slide5.xml"/><Relationship Id="rId32" Type="http://schemas.openxmlformats.org/officeDocument/2006/relationships/font" Target="fonts/FiraSans-boldItalic.fntdata"/><Relationship Id="rId13" Type="http://schemas.openxmlformats.org/officeDocument/2006/relationships/slide" Target="slides/slide8.xml"/><Relationship Id="rId35" Type="http://schemas.openxmlformats.org/officeDocument/2006/relationships/font" Target="fonts/FiraSansLight-italic.fntdata"/><Relationship Id="rId12" Type="http://schemas.openxmlformats.org/officeDocument/2006/relationships/slide" Target="slides/slide7.xml"/><Relationship Id="rId34" Type="http://schemas.openxmlformats.org/officeDocument/2006/relationships/font" Target="fonts/FiraSansLight-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FiraSansLight-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83" name="Shape 83"/>
        <p:cNvGrpSpPr/>
        <p:nvPr/>
      </p:nvGrpSpPr>
      <p:grpSpPr>
        <a:xfrm>
          <a:off x="0" y="0"/>
          <a:ext cx="0" cy="0"/>
          <a:chOff x="0" y="0"/>
          <a:chExt cx="0" cy="0"/>
        </a:xfrm>
      </p:grpSpPr>
      <p:sp>
        <p:nvSpPr>
          <p:cNvPr id="84" name="Google Shape;84;p13"/>
          <p:cNvSpPr txBox="1"/>
          <p:nvPr/>
        </p:nvSpPr>
        <p:spPr>
          <a:xfrm>
            <a:off x="1028700" y="3328509"/>
            <a:ext cx="10202605" cy="3609975"/>
          </a:xfrm>
          <a:prstGeom prst="rect">
            <a:avLst/>
          </a:prstGeom>
          <a:noFill/>
          <a:ln>
            <a:noFill/>
          </a:ln>
        </p:spPr>
        <p:txBody>
          <a:bodyPr anchorCtr="0" anchor="t" bIns="0" lIns="0" spcFirstLastPara="1" rIns="0" wrap="square" tIns="0">
            <a:spAutoFit/>
          </a:bodyPr>
          <a:lstStyle/>
          <a:p>
            <a:pPr indent="0" lvl="0" marL="0" marR="0" rtl="0" algn="l">
              <a:lnSpc>
                <a:spcPct val="119991"/>
              </a:lnSpc>
              <a:spcBef>
                <a:spcPts val="0"/>
              </a:spcBef>
              <a:spcAft>
                <a:spcPts val="0"/>
              </a:spcAft>
              <a:buNone/>
            </a:pPr>
            <a:r>
              <a:rPr b="1" i="0" lang="en-US" sz="11850" u="none" cap="none" strike="noStrike">
                <a:solidFill>
                  <a:srgbClr val="000000"/>
                </a:solidFill>
                <a:latin typeface="Fira Sans"/>
                <a:ea typeface="Fira Sans"/>
                <a:cs typeface="Fira Sans"/>
                <a:sym typeface="Fira Sans"/>
              </a:rPr>
              <a:t>Smart Traffic Management</a:t>
            </a:r>
            <a:endParaRPr/>
          </a:p>
        </p:txBody>
      </p:sp>
      <p:sp>
        <p:nvSpPr>
          <p:cNvPr id="85" name="Google Shape;85;p13"/>
          <p:cNvSpPr/>
          <p:nvPr/>
        </p:nvSpPr>
        <p:spPr>
          <a:xfrm>
            <a:off x="14328902" y="2317173"/>
            <a:ext cx="7321033" cy="6340049"/>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a:ln>
            <a:noFill/>
          </a:ln>
        </p:spPr>
      </p:sp>
      <p:sp>
        <p:nvSpPr>
          <p:cNvPr id="86" name="Google Shape;86;p13"/>
          <p:cNvSpPr/>
          <p:nvPr/>
        </p:nvSpPr>
        <p:spPr>
          <a:xfrm>
            <a:off x="12122944" y="7035126"/>
            <a:ext cx="4970154" cy="430417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87" name="Google Shape;87;p13"/>
          <p:cNvSpPr/>
          <p:nvPr/>
        </p:nvSpPr>
        <p:spPr>
          <a:xfrm>
            <a:off x="12336342" y="5954842"/>
            <a:ext cx="2271679" cy="1967285"/>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a:ln>
            <a:noFill/>
          </a:ln>
        </p:spPr>
      </p:sp>
      <p:sp>
        <p:nvSpPr>
          <p:cNvPr id="88" name="Google Shape;88;p13"/>
          <p:cNvSpPr/>
          <p:nvPr/>
        </p:nvSpPr>
        <p:spPr>
          <a:xfrm>
            <a:off x="13737770" y="373605"/>
            <a:ext cx="3799619" cy="3290488"/>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grpSp>
        <p:nvGrpSpPr>
          <p:cNvPr id="89" name="Google Shape;89;p13"/>
          <p:cNvGrpSpPr/>
          <p:nvPr/>
        </p:nvGrpSpPr>
        <p:grpSpPr>
          <a:xfrm>
            <a:off x="1028700" y="1028700"/>
            <a:ext cx="4677574" cy="650865"/>
            <a:chOff x="0" y="0"/>
            <a:chExt cx="6236766" cy="867820"/>
          </a:xfrm>
        </p:grpSpPr>
        <p:sp>
          <p:nvSpPr>
            <p:cNvPr id="90" name="Google Shape;90;p13"/>
            <p:cNvSpPr txBox="1"/>
            <p:nvPr/>
          </p:nvSpPr>
          <p:spPr>
            <a:xfrm>
              <a:off x="1436696" y="111662"/>
              <a:ext cx="4800070" cy="587347"/>
            </a:xfrm>
            <a:prstGeom prst="rect">
              <a:avLst/>
            </a:prstGeom>
            <a:noFill/>
            <a:ln>
              <a:noFill/>
            </a:ln>
          </p:spPr>
          <p:txBody>
            <a:bodyPr anchorCtr="0" anchor="t" bIns="0" lIns="0" spcFirstLastPara="1" rIns="0" wrap="square" tIns="0">
              <a:spAutoFit/>
            </a:bodyPr>
            <a:lstStyle/>
            <a:p>
              <a:pPr indent="0" lvl="0" marL="0" marR="0" rtl="0" algn="l">
                <a:lnSpc>
                  <a:spcPct val="140015"/>
                </a:lnSpc>
                <a:spcBef>
                  <a:spcPts val="0"/>
                </a:spcBef>
                <a:spcAft>
                  <a:spcPts val="0"/>
                </a:spcAft>
                <a:buNone/>
              </a:pPr>
              <a:r>
                <a:rPr b="0" i="0" lang="en-US" sz="2664" u="none" cap="none" strike="noStrike">
                  <a:solidFill>
                    <a:srgbClr val="000000"/>
                  </a:solidFill>
                  <a:latin typeface="Fira Sans Light"/>
                  <a:ea typeface="Fira Sans Light"/>
                  <a:cs typeface="Fira Sans Light"/>
                  <a:sym typeface="Fira Sans Light"/>
                </a:rPr>
                <a:t>Ubiquitous Computing</a:t>
              </a:r>
              <a:endParaRPr/>
            </a:p>
          </p:txBody>
        </p:sp>
        <p:sp>
          <p:nvSpPr>
            <p:cNvPr id="91" name="Google Shape;91;p13"/>
            <p:cNvSpPr/>
            <p:nvPr/>
          </p:nvSpPr>
          <p:spPr>
            <a:xfrm>
              <a:off x="0" y="0"/>
              <a:ext cx="1004845" cy="867820"/>
            </a:xfrm>
            <a:custGeom>
              <a:rect b="b" l="l" r="r" t="t"/>
              <a:pathLst>
                <a:path extrusionOk="0" h="867820" w="1004845">
                  <a:moveTo>
                    <a:pt x="0" y="0"/>
                  </a:moveTo>
                  <a:lnTo>
                    <a:pt x="1004845" y="0"/>
                  </a:lnTo>
                  <a:lnTo>
                    <a:pt x="1004845" y="867820"/>
                  </a:lnTo>
                  <a:lnTo>
                    <a:pt x="0" y="867820"/>
                  </a:lnTo>
                  <a:lnTo>
                    <a:pt x="0" y="0"/>
                  </a:lnTo>
                  <a:close/>
                </a:path>
              </a:pathLst>
            </a:custGeom>
            <a:blipFill rotWithShape="1">
              <a:blip r:embed="rId3">
                <a:alphaModFix/>
              </a:blip>
              <a:stretch>
                <a:fillRect b="0" l="0" r="0" t="0"/>
              </a:stretch>
            </a:blipFill>
            <a:ln>
              <a:noFill/>
            </a:ln>
          </p:spPr>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4651"/>
        </a:solidFill>
      </p:bgPr>
    </p:bg>
    <p:spTree>
      <p:nvGrpSpPr>
        <p:cNvPr id="169" name="Shape 169"/>
        <p:cNvGrpSpPr/>
        <p:nvPr/>
      </p:nvGrpSpPr>
      <p:grpSpPr>
        <a:xfrm>
          <a:off x="0" y="0"/>
          <a:ext cx="0" cy="0"/>
          <a:chOff x="0" y="0"/>
          <a:chExt cx="0" cy="0"/>
        </a:xfrm>
      </p:grpSpPr>
      <p:sp>
        <p:nvSpPr>
          <p:cNvPr id="170" name="Google Shape;170;p22"/>
          <p:cNvSpPr/>
          <p:nvPr/>
        </p:nvSpPr>
        <p:spPr>
          <a:xfrm rot="10800000">
            <a:off x="2741508" y="-3633334"/>
            <a:ext cx="12804984" cy="6226137"/>
          </a:xfrm>
          <a:custGeom>
            <a:rect b="b" l="l" r="r" t="t"/>
            <a:pathLst>
              <a:path extrusionOk="0"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a:ln>
            <a:noFill/>
          </a:ln>
        </p:spPr>
      </p:sp>
      <p:sp>
        <p:nvSpPr>
          <p:cNvPr id="171" name="Google Shape;171;p22"/>
          <p:cNvSpPr/>
          <p:nvPr/>
        </p:nvSpPr>
        <p:spPr>
          <a:xfrm>
            <a:off x="14996642" y="-865713"/>
            <a:ext cx="2695438" cy="2334501"/>
          </a:xfrm>
          <a:custGeom>
            <a:rect b="b" l="l" r="r" t="t"/>
            <a:pathLst>
              <a:path extrusionOk="0"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a:ln>
            <a:noFill/>
          </a:ln>
        </p:spPr>
      </p:sp>
      <p:sp>
        <p:nvSpPr>
          <p:cNvPr id="172" name="Google Shape;172;p22"/>
          <p:cNvSpPr txBox="1"/>
          <p:nvPr/>
        </p:nvSpPr>
        <p:spPr>
          <a:xfrm>
            <a:off x="4871724" y="292013"/>
            <a:ext cx="8544553" cy="19907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6500" u="none" cap="none" strike="noStrike">
                <a:solidFill>
                  <a:srgbClr val="000000"/>
                </a:solidFill>
                <a:latin typeface="Fira Sans Medium"/>
                <a:ea typeface="Fira Sans Medium"/>
                <a:cs typeface="Fira Sans Medium"/>
                <a:sym typeface="Fira Sans Medium"/>
              </a:rPr>
              <a:t>Steps for Preprocessing of Data</a:t>
            </a:r>
            <a:endParaRPr/>
          </a:p>
        </p:txBody>
      </p:sp>
      <p:sp>
        <p:nvSpPr>
          <p:cNvPr id="173" name="Google Shape;173;p22"/>
          <p:cNvSpPr/>
          <p:nvPr/>
        </p:nvSpPr>
        <p:spPr>
          <a:xfrm>
            <a:off x="3006319" y="3735167"/>
            <a:ext cx="11210809" cy="1768266"/>
          </a:xfrm>
          <a:custGeom>
            <a:rect b="b" l="l" r="r" t="t"/>
            <a:pathLst>
              <a:path extrusionOk="0" h="1768266" w="11210809">
                <a:moveTo>
                  <a:pt x="0" y="0"/>
                </a:moveTo>
                <a:lnTo>
                  <a:pt x="11210809" y="0"/>
                </a:lnTo>
                <a:lnTo>
                  <a:pt x="11210809" y="1768267"/>
                </a:lnTo>
                <a:lnTo>
                  <a:pt x="0" y="1768267"/>
                </a:lnTo>
                <a:lnTo>
                  <a:pt x="0" y="0"/>
                </a:lnTo>
                <a:close/>
              </a:path>
            </a:pathLst>
          </a:custGeom>
          <a:blipFill rotWithShape="1">
            <a:blip r:embed="rId3">
              <a:alphaModFix/>
            </a:blip>
            <a:stretch>
              <a:fillRect b="0" l="0" r="0" t="0"/>
            </a:stretch>
          </a:blipFill>
          <a:ln>
            <a:noFill/>
          </a:ln>
        </p:spPr>
      </p:sp>
      <p:sp>
        <p:nvSpPr>
          <p:cNvPr id="174" name="Google Shape;174;p22"/>
          <p:cNvSpPr/>
          <p:nvPr/>
        </p:nvSpPr>
        <p:spPr>
          <a:xfrm>
            <a:off x="3006319" y="6645798"/>
            <a:ext cx="11210809" cy="3372880"/>
          </a:xfrm>
          <a:custGeom>
            <a:rect b="b" l="l" r="r" t="t"/>
            <a:pathLst>
              <a:path extrusionOk="0" h="3372880" w="11210809">
                <a:moveTo>
                  <a:pt x="0" y="0"/>
                </a:moveTo>
                <a:lnTo>
                  <a:pt x="11210809" y="0"/>
                </a:lnTo>
                <a:lnTo>
                  <a:pt x="11210809" y="3372879"/>
                </a:lnTo>
                <a:lnTo>
                  <a:pt x="0" y="3372879"/>
                </a:lnTo>
                <a:lnTo>
                  <a:pt x="0" y="0"/>
                </a:lnTo>
                <a:close/>
              </a:path>
            </a:pathLst>
          </a:custGeom>
          <a:blipFill rotWithShape="1">
            <a:blip r:embed="rId4">
              <a:alphaModFix/>
            </a:blip>
            <a:stretch>
              <a:fillRect b="0" l="0" r="0" t="0"/>
            </a:stretch>
          </a:blipFill>
          <a:ln>
            <a:noFill/>
          </a:ln>
        </p:spPr>
      </p:sp>
      <p:sp>
        <p:nvSpPr>
          <p:cNvPr id="175" name="Google Shape;175;p22"/>
          <p:cNvSpPr txBox="1"/>
          <p:nvPr/>
        </p:nvSpPr>
        <p:spPr>
          <a:xfrm>
            <a:off x="373837" y="2840453"/>
            <a:ext cx="12166670" cy="580389"/>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400" u="none" cap="none" strike="noStrike">
                <a:solidFill>
                  <a:srgbClr val="A4E473"/>
                </a:solidFill>
                <a:latin typeface="Fira Sans"/>
                <a:ea typeface="Fira Sans"/>
                <a:cs typeface="Fira Sans"/>
                <a:sym typeface="Fira Sans"/>
              </a:rPr>
              <a:t>1] Separated Date and Time Columns</a:t>
            </a:r>
            <a:endParaRPr/>
          </a:p>
        </p:txBody>
      </p:sp>
      <p:sp>
        <p:nvSpPr>
          <p:cNvPr id="176" name="Google Shape;176;p22"/>
          <p:cNvSpPr txBox="1"/>
          <p:nvPr/>
        </p:nvSpPr>
        <p:spPr>
          <a:xfrm>
            <a:off x="373837" y="5751084"/>
            <a:ext cx="13843292" cy="580389"/>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400" u="none" cap="none" strike="noStrike">
                <a:solidFill>
                  <a:srgbClr val="A4E473"/>
                </a:solidFill>
                <a:latin typeface="Fira Sans"/>
                <a:ea typeface="Fira Sans"/>
                <a:cs typeface="Fira Sans"/>
                <a:sym typeface="Fira Sans"/>
              </a:rPr>
              <a:t>2] Created different columns of Week day, Month and Year</a:t>
            </a:r>
            <a:endParaRPr/>
          </a:p>
        </p:txBody>
      </p:sp>
      <p:sp>
        <p:nvSpPr>
          <p:cNvPr id="177" name="Google Shape;177;p22"/>
          <p:cNvSpPr/>
          <p:nvPr/>
        </p:nvSpPr>
        <p:spPr>
          <a:xfrm>
            <a:off x="599650" y="-865713"/>
            <a:ext cx="2695438" cy="2334501"/>
          </a:xfrm>
          <a:custGeom>
            <a:rect b="b" l="l" r="r" t="t"/>
            <a:pathLst>
              <a:path extrusionOk="0"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a:ln>
            <a:noFill/>
          </a:ln>
        </p:spPr>
      </p:sp>
      <p:grpSp>
        <p:nvGrpSpPr>
          <p:cNvPr id="178" name="Google Shape;178;p22"/>
          <p:cNvGrpSpPr/>
          <p:nvPr/>
        </p:nvGrpSpPr>
        <p:grpSpPr>
          <a:xfrm>
            <a:off x="10680592" y="6645798"/>
            <a:ext cx="3536537" cy="3372880"/>
            <a:chOff x="0" y="0"/>
            <a:chExt cx="931434" cy="888330"/>
          </a:xfrm>
        </p:grpSpPr>
        <p:sp>
          <p:nvSpPr>
            <p:cNvPr id="179" name="Google Shape;179;p22"/>
            <p:cNvSpPr/>
            <p:nvPr/>
          </p:nvSpPr>
          <p:spPr>
            <a:xfrm>
              <a:off x="0" y="0"/>
              <a:ext cx="931434" cy="888330"/>
            </a:xfrm>
            <a:custGeom>
              <a:rect b="b" l="l" r="r" t="t"/>
              <a:pathLst>
                <a:path extrusionOk="0" h="888330" w="931434">
                  <a:moveTo>
                    <a:pt x="21891" y="0"/>
                  </a:moveTo>
                  <a:lnTo>
                    <a:pt x="909542" y="0"/>
                  </a:lnTo>
                  <a:cubicBezTo>
                    <a:pt x="915348" y="0"/>
                    <a:pt x="920916" y="2306"/>
                    <a:pt x="925022" y="6412"/>
                  </a:cubicBezTo>
                  <a:cubicBezTo>
                    <a:pt x="929127" y="10517"/>
                    <a:pt x="931434" y="16085"/>
                    <a:pt x="931434" y="21891"/>
                  </a:cubicBezTo>
                  <a:lnTo>
                    <a:pt x="931434" y="866439"/>
                  </a:lnTo>
                  <a:cubicBezTo>
                    <a:pt x="931434" y="878529"/>
                    <a:pt x="921633" y="888330"/>
                    <a:pt x="909542" y="888330"/>
                  </a:cubicBezTo>
                  <a:lnTo>
                    <a:pt x="21891" y="888330"/>
                  </a:lnTo>
                  <a:cubicBezTo>
                    <a:pt x="16085" y="888330"/>
                    <a:pt x="10517" y="886024"/>
                    <a:pt x="6412" y="881919"/>
                  </a:cubicBezTo>
                  <a:cubicBezTo>
                    <a:pt x="2306" y="877813"/>
                    <a:pt x="0" y="872245"/>
                    <a:pt x="0" y="866439"/>
                  </a:cubicBezTo>
                  <a:lnTo>
                    <a:pt x="0" y="21891"/>
                  </a:lnTo>
                  <a:cubicBezTo>
                    <a:pt x="0" y="16085"/>
                    <a:pt x="2306" y="10517"/>
                    <a:pt x="6412" y="6412"/>
                  </a:cubicBezTo>
                  <a:cubicBezTo>
                    <a:pt x="10517" y="2306"/>
                    <a:pt x="16085" y="0"/>
                    <a:pt x="21891" y="0"/>
                  </a:cubicBezTo>
                  <a:close/>
                </a:path>
              </a:pathLst>
            </a:custGeom>
            <a:solidFill>
              <a:srgbClr val="000000">
                <a:alpha val="0"/>
              </a:srgbClr>
            </a:solidFill>
            <a:ln cap="sq" cmpd="sng" w="57150">
              <a:solidFill>
                <a:srgbClr val="FF0000"/>
              </a:solidFill>
              <a:prstDash val="lgDash"/>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2"/>
            <p:cNvSpPr txBox="1"/>
            <p:nvPr/>
          </p:nvSpPr>
          <p:spPr>
            <a:xfrm>
              <a:off x="0" y="9525"/>
              <a:ext cx="931434" cy="878805"/>
            </a:xfrm>
            <a:prstGeom prst="rect">
              <a:avLst/>
            </a:prstGeom>
            <a:noFill/>
            <a:ln>
              <a:noFill/>
            </a:ln>
          </p:spPr>
          <p:txBody>
            <a:bodyPr anchorCtr="0" anchor="ctr" bIns="50800" lIns="50800" spcFirstLastPara="1" rIns="50800" wrap="square" tIns="50800">
              <a:noAutofit/>
            </a:bodyPr>
            <a:lstStyle/>
            <a:p>
              <a:pPr indent="0" lvl="0" marL="0" marR="0" rtl="0" algn="ctr">
                <a:lnSpc>
                  <a:spcPct val="102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4651"/>
        </a:solidFill>
      </p:bgPr>
    </p:bg>
    <p:spTree>
      <p:nvGrpSpPr>
        <p:cNvPr id="184" name="Shape 184"/>
        <p:cNvGrpSpPr/>
        <p:nvPr/>
      </p:nvGrpSpPr>
      <p:grpSpPr>
        <a:xfrm>
          <a:off x="0" y="0"/>
          <a:ext cx="0" cy="0"/>
          <a:chOff x="0" y="0"/>
          <a:chExt cx="0" cy="0"/>
        </a:xfrm>
      </p:grpSpPr>
      <p:sp>
        <p:nvSpPr>
          <p:cNvPr id="185" name="Google Shape;185;p23"/>
          <p:cNvSpPr txBox="1"/>
          <p:nvPr/>
        </p:nvSpPr>
        <p:spPr>
          <a:xfrm>
            <a:off x="379818" y="962025"/>
            <a:ext cx="17528364" cy="118046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400" u="none" cap="none" strike="noStrike">
                <a:solidFill>
                  <a:srgbClr val="A4E473"/>
                </a:solidFill>
                <a:latin typeface="Fira Sans"/>
                <a:ea typeface="Fira Sans"/>
                <a:cs typeface="Fira Sans"/>
                <a:sym typeface="Fira Sans"/>
              </a:rPr>
              <a:t>3] Removed useless column (ID) and Added a column for whether the given day is a holiday or not (Sundays included)</a:t>
            </a:r>
            <a:endParaRPr/>
          </a:p>
        </p:txBody>
      </p:sp>
      <p:sp>
        <p:nvSpPr>
          <p:cNvPr id="186" name="Google Shape;186;p23"/>
          <p:cNvSpPr/>
          <p:nvPr/>
        </p:nvSpPr>
        <p:spPr>
          <a:xfrm>
            <a:off x="3210021" y="2359181"/>
            <a:ext cx="11590263" cy="3402955"/>
          </a:xfrm>
          <a:custGeom>
            <a:rect b="b" l="l" r="r" t="t"/>
            <a:pathLst>
              <a:path extrusionOk="0" h="3402955" w="11590263">
                <a:moveTo>
                  <a:pt x="0" y="0"/>
                </a:moveTo>
                <a:lnTo>
                  <a:pt x="11590263" y="0"/>
                </a:lnTo>
                <a:lnTo>
                  <a:pt x="11590263" y="3402955"/>
                </a:lnTo>
                <a:lnTo>
                  <a:pt x="0" y="3402955"/>
                </a:lnTo>
                <a:lnTo>
                  <a:pt x="0" y="0"/>
                </a:lnTo>
                <a:close/>
              </a:path>
            </a:pathLst>
          </a:custGeom>
          <a:blipFill rotWithShape="1">
            <a:blip r:embed="rId3">
              <a:alphaModFix/>
            </a:blip>
            <a:stretch>
              <a:fillRect b="0" l="0" r="0" t="0"/>
            </a:stretch>
          </a:blipFill>
          <a:ln>
            <a:noFill/>
          </a:ln>
        </p:spPr>
      </p:sp>
      <p:sp>
        <p:nvSpPr>
          <p:cNvPr id="187" name="Google Shape;187;p23"/>
          <p:cNvSpPr/>
          <p:nvPr/>
        </p:nvSpPr>
        <p:spPr>
          <a:xfrm>
            <a:off x="2987774" y="7047781"/>
            <a:ext cx="12312453" cy="2539835"/>
          </a:xfrm>
          <a:custGeom>
            <a:rect b="b" l="l" r="r" t="t"/>
            <a:pathLst>
              <a:path extrusionOk="0" h="2539835" w="12312453">
                <a:moveTo>
                  <a:pt x="0" y="0"/>
                </a:moveTo>
                <a:lnTo>
                  <a:pt x="12312452" y="0"/>
                </a:lnTo>
                <a:lnTo>
                  <a:pt x="12312452" y="2539836"/>
                </a:lnTo>
                <a:lnTo>
                  <a:pt x="0" y="2539836"/>
                </a:lnTo>
                <a:lnTo>
                  <a:pt x="0" y="0"/>
                </a:lnTo>
                <a:close/>
              </a:path>
            </a:pathLst>
          </a:custGeom>
          <a:blipFill rotWithShape="1">
            <a:blip r:embed="rId4">
              <a:alphaModFix/>
            </a:blip>
            <a:stretch>
              <a:fillRect b="0" l="0" r="0" t="0"/>
            </a:stretch>
          </a:blipFill>
          <a:ln>
            <a:noFill/>
          </a:ln>
        </p:spPr>
      </p:sp>
      <p:sp>
        <p:nvSpPr>
          <p:cNvPr id="188" name="Google Shape;188;p23"/>
          <p:cNvSpPr txBox="1"/>
          <p:nvPr/>
        </p:nvSpPr>
        <p:spPr>
          <a:xfrm>
            <a:off x="379818" y="6081427"/>
            <a:ext cx="17528364" cy="580389"/>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3400" u="none" cap="none" strike="noStrike">
                <a:solidFill>
                  <a:srgbClr val="A4E473"/>
                </a:solidFill>
                <a:latin typeface="Fira Sans"/>
                <a:ea typeface="Fira Sans"/>
                <a:cs typeface="Fira Sans"/>
                <a:sym typeface="Fira Sans"/>
              </a:rPr>
              <a:t>4] Recent Data also added in the column</a:t>
            </a:r>
            <a:endParaRPr/>
          </a:p>
        </p:txBody>
      </p:sp>
      <p:grpSp>
        <p:nvGrpSpPr>
          <p:cNvPr id="189" name="Google Shape;189;p23"/>
          <p:cNvGrpSpPr/>
          <p:nvPr/>
        </p:nvGrpSpPr>
        <p:grpSpPr>
          <a:xfrm>
            <a:off x="12835352" y="2359181"/>
            <a:ext cx="1964933" cy="3402955"/>
            <a:chOff x="0" y="0"/>
            <a:chExt cx="517513" cy="896252"/>
          </a:xfrm>
        </p:grpSpPr>
        <p:sp>
          <p:nvSpPr>
            <p:cNvPr id="190" name="Google Shape;190;p23"/>
            <p:cNvSpPr/>
            <p:nvPr/>
          </p:nvSpPr>
          <p:spPr>
            <a:xfrm>
              <a:off x="0" y="0"/>
              <a:ext cx="517513" cy="896252"/>
            </a:xfrm>
            <a:custGeom>
              <a:rect b="b" l="l" r="r" t="t"/>
              <a:pathLst>
                <a:path extrusionOk="0" h="896252" w="517513">
                  <a:moveTo>
                    <a:pt x="39400" y="0"/>
                  </a:moveTo>
                  <a:lnTo>
                    <a:pt x="478113" y="0"/>
                  </a:lnTo>
                  <a:cubicBezTo>
                    <a:pt x="488562" y="0"/>
                    <a:pt x="498584" y="4151"/>
                    <a:pt x="505973" y="11540"/>
                  </a:cubicBezTo>
                  <a:cubicBezTo>
                    <a:pt x="513362" y="18929"/>
                    <a:pt x="517513" y="28951"/>
                    <a:pt x="517513" y="39400"/>
                  </a:cubicBezTo>
                  <a:lnTo>
                    <a:pt x="517513" y="856851"/>
                  </a:lnTo>
                  <a:cubicBezTo>
                    <a:pt x="517513" y="867301"/>
                    <a:pt x="513362" y="877322"/>
                    <a:pt x="505973" y="884712"/>
                  </a:cubicBezTo>
                  <a:cubicBezTo>
                    <a:pt x="498584" y="892100"/>
                    <a:pt x="488562" y="896252"/>
                    <a:pt x="478113" y="896252"/>
                  </a:cubicBezTo>
                  <a:lnTo>
                    <a:pt x="39400" y="896252"/>
                  </a:lnTo>
                  <a:cubicBezTo>
                    <a:pt x="17640" y="896252"/>
                    <a:pt x="0" y="878611"/>
                    <a:pt x="0" y="856851"/>
                  </a:cubicBezTo>
                  <a:lnTo>
                    <a:pt x="0" y="39400"/>
                  </a:lnTo>
                  <a:cubicBezTo>
                    <a:pt x="0" y="17640"/>
                    <a:pt x="17640" y="0"/>
                    <a:pt x="39400" y="0"/>
                  </a:cubicBezTo>
                  <a:close/>
                </a:path>
              </a:pathLst>
            </a:custGeom>
            <a:solidFill>
              <a:srgbClr val="000000">
                <a:alpha val="0"/>
              </a:srgbClr>
            </a:solidFill>
            <a:ln cap="sq" cmpd="sng" w="57150">
              <a:solidFill>
                <a:srgbClr val="FF0000"/>
              </a:solidFill>
              <a:prstDash val="lgDash"/>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txBox="1"/>
            <p:nvPr/>
          </p:nvSpPr>
          <p:spPr>
            <a:xfrm>
              <a:off x="0" y="9525"/>
              <a:ext cx="517513" cy="886727"/>
            </a:xfrm>
            <a:prstGeom prst="rect">
              <a:avLst/>
            </a:prstGeom>
            <a:noFill/>
            <a:ln>
              <a:noFill/>
            </a:ln>
          </p:spPr>
          <p:txBody>
            <a:bodyPr anchorCtr="0" anchor="ctr" bIns="50800" lIns="50800" spcFirstLastPara="1" rIns="50800" wrap="square" tIns="50800">
              <a:noAutofit/>
            </a:bodyPr>
            <a:lstStyle/>
            <a:p>
              <a:pPr indent="0" lvl="0" marL="0" marR="0" rtl="0" algn="ctr">
                <a:lnSpc>
                  <a:spcPct val="102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92" name="Google Shape;192;p23"/>
          <p:cNvGrpSpPr/>
          <p:nvPr/>
        </p:nvGrpSpPr>
        <p:grpSpPr>
          <a:xfrm>
            <a:off x="10823543" y="7047781"/>
            <a:ext cx="4476683" cy="2539835"/>
            <a:chOff x="0" y="0"/>
            <a:chExt cx="1179044" cy="668928"/>
          </a:xfrm>
        </p:grpSpPr>
        <p:sp>
          <p:nvSpPr>
            <p:cNvPr id="193" name="Google Shape;193;p23"/>
            <p:cNvSpPr/>
            <p:nvPr/>
          </p:nvSpPr>
          <p:spPr>
            <a:xfrm>
              <a:off x="0" y="0"/>
              <a:ext cx="1179044" cy="668928"/>
            </a:xfrm>
            <a:custGeom>
              <a:rect b="b" l="l" r="r" t="t"/>
              <a:pathLst>
                <a:path extrusionOk="0" h="668928" w="1179044">
                  <a:moveTo>
                    <a:pt x="17294" y="0"/>
                  </a:moveTo>
                  <a:lnTo>
                    <a:pt x="1161750" y="0"/>
                  </a:lnTo>
                  <a:cubicBezTo>
                    <a:pt x="1166337" y="0"/>
                    <a:pt x="1170736" y="1822"/>
                    <a:pt x="1173979" y="5065"/>
                  </a:cubicBezTo>
                  <a:cubicBezTo>
                    <a:pt x="1177222" y="8308"/>
                    <a:pt x="1179044" y="12707"/>
                    <a:pt x="1179044" y="17294"/>
                  </a:cubicBezTo>
                  <a:lnTo>
                    <a:pt x="1179044" y="651634"/>
                  </a:lnTo>
                  <a:cubicBezTo>
                    <a:pt x="1179044" y="656221"/>
                    <a:pt x="1177222" y="660619"/>
                    <a:pt x="1173979" y="663863"/>
                  </a:cubicBezTo>
                  <a:cubicBezTo>
                    <a:pt x="1170736" y="667106"/>
                    <a:pt x="1166337" y="668928"/>
                    <a:pt x="1161750" y="668928"/>
                  </a:cubicBezTo>
                  <a:lnTo>
                    <a:pt x="17294" y="668928"/>
                  </a:lnTo>
                  <a:cubicBezTo>
                    <a:pt x="7743" y="668928"/>
                    <a:pt x="0" y="661185"/>
                    <a:pt x="0" y="651634"/>
                  </a:cubicBezTo>
                  <a:lnTo>
                    <a:pt x="0" y="17294"/>
                  </a:lnTo>
                  <a:cubicBezTo>
                    <a:pt x="0" y="12707"/>
                    <a:pt x="1822" y="8308"/>
                    <a:pt x="5065" y="5065"/>
                  </a:cubicBezTo>
                  <a:cubicBezTo>
                    <a:pt x="8308" y="1822"/>
                    <a:pt x="12707" y="0"/>
                    <a:pt x="17294" y="0"/>
                  </a:cubicBezTo>
                  <a:close/>
                </a:path>
              </a:pathLst>
            </a:custGeom>
            <a:solidFill>
              <a:srgbClr val="000000">
                <a:alpha val="0"/>
              </a:srgbClr>
            </a:solidFill>
            <a:ln cap="sq" cmpd="sng" w="57150">
              <a:solidFill>
                <a:srgbClr val="FF0000"/>
              </a:solidFill>
              <a:prstDash val="lgDash"/>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txBox="1"/>
            <p:nvPr/>
          </p:nvSpPr>
          <p:spPr>
            <a:xfrm>
              <a:off x="0" y="9525"/>
              <a:ext cx="1179044" cy="659403"/>
            </a:xfrm>
            <a:prstGeom prst="rect">
              <a:avLst/>
            </a:prstGeom>
            <a:noFill/>
            <a:ln>
              <a:noFill/>
            </a:ln>
          </p:spPr>
          <p:txBody>
            <a:bodyPr anchorCtr="0" anchor="ctr" bIns="50800" lIns="50800" spcFirstLastPara="1" rIns="50800" wrap="square" tIns="50800">
              <a:noAutofit/>
            </a:bodyPr>
            <a:lstStyle/>
            <a:p>
              <a:pPr indent="0" lvl="0" marL="0" marR="0" rtl="0" algn="ctr">
                <a:lnSpc>
                  <a:spcPct val="102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198" name="Shape 198"/>
        <p:cNvGrpSpPr/>
        <p:nvPr/>
      </p:nvGrpSpPr>
      <p:grpSpPr>
        <a:xfrm>
          <a:off x="0" y="0"/>
          <a:ext cx="0" cy="0"/>
          <a:chOff x="0" y="0"/>
          <a:chExt cx="0" cy="0"/>
        </a:xfrm>
      </p:grpSpPr>
      <p:sp>
        <p:nvSpPr>
          <p:cNvPr id="199" name="Google Shape;199;p24"/>
          <p:cNvSpPr/>
          <p:nvPr/>
        </p:nvSpPr>
        <p:spPr>
          <a:xfrm>
            <a:off x="-7808033" y="-1038922"/>
            <a:ext cx="31339316" cy="19603097"/>
          </a:xfrm>
          <a:custGeom>
            <a:rect b="b" l="l" r="r" t="t"/>
            <a:pathLst>
              <a:path extrusionOk="0" h="5372100" w="8588334">
                <a:moveTo>
                  <a:pt x="7037663" y="0"/>
                </a:moveTo>
                <a:lnTo>
                  <a:pt x="1550670" y="0"/>
                </a:lnTo>
                <a:lnTo>
                  <a:pt x="0" y="2686050"/>
                </a:lnTo>
                <a:lnTo>
                  <a:pt x="1550670" y="5372100"/>
                </a:lnTo>
                <a:lnTo>
                  <a:pt x="7037663" y="5372100"/>
                </a:lnTo>
                <a:lnTo>
                  <a:pt x="8588334" y="2686050"/>
                </a:lnTo>
                <a:lnTo>
                  <a:pt x="7037663" y="0"/>
                </a:lnTo>
                <a:close/>
              </a:path>
            </a:pathLst>
          </a:custGeom>
          <a:solidFill>
            <a:srgbClr val="004651"/>
          </a:solidFill>
          <a:ln>
            <a:noFill/>
          </a:ln>
        </p:spPr>
      </p:sp>
      <p:sp>
        <p:nvSpPr>
          <p:cNvPr id="200" name="Google Shape;200;p24"/>
          <p:cNvSpPr/>
          <p:nvPr/>
        </p:nvSpPr>
        <p:spPr>
          <a:xfrm>
            <a:off x="1028700" y="3562542"/>
            <a:ext cx="6832925" cy="6006010"/>
          </a:xfrm>
          <a:custGeom>
            <a:rect b="b" l="l" r="r" t="t"/>
            <a:pathLst>
              <a:path extrusionOk="0" h="6006010" w="6832925">
                <a:moveTo>
                  <a:pt x="0" y="0"/>
                </a:moveTo>
                <a:lnTo>
                  <a:pt x="6832925" y="0"/>
                </a:lnTo>
                <a:lnTo>
                  <a:pt x="6832925" y="6006010"/>
                </a:lnTo>
                <a:lnTo>
                  <a:pt x="0" y="6006010"/>
                </a:lnTo>
                <a:lnTo>
                  <a:pt x="0" y="0"/>
                </a:lnTo>
                <a:close/>
              </a:path>
            </a:pathLst>
          </a:custGeom>
          <a:blipFill rotWithShape="1">
            <a:blip r:embed="rId3">
              <a:alphaModFix/>
            </a:blip>
            <a:stretch>
              <a:fillRect b="0" l="0" r="0" t="0"/>
            </a:stretch>
          </a:blipFill>
          <a:ln>
            <a:noFill/>
          </a:ln>
        </p:spPr>
      </p:sp>
      <p:grpSp>
        <p:nvGrpSpPr>
          <p:cNvPr id="201" name="Google Shape;201;p24"/>
          <p:cNvGrpSpPr/>
          <p:nvPr/>
        </p:nvGrpSpPr>
        <p:grpSpPr>
          <a:xfrm>
            <a:off x="956101" y="5022497"/>
            <a:ext cx="6978124" cy="4546055"/>
            <a:chOff x="0" y="0"/>
            <a:chExt cx="1837860" cy="1197315"/>
          </a:xfrm>
        </p:grpSpPr>
        <p:sp>
          <p:nvSpPr>
            <p:cNvPr id="202" name="Google Shape;202;p24"/>
            <p:cNvSpPr/>
            <p:nvPr/>
          </p:nvSpPr>
          <p:spPr>
            <a:xfrm>
              <a:off x="0" y="0"/>
              <a:ext cx="1837860" cy="1197315"/>
            </a:xfrm>
            <a:custGeom>
              <a:rect b="b" l="l" r="r" t="t"/>
              <a:pathLst>
                <a:path extrusionOk="0" h="1197315" w="1837860">
                  <a:moveTo>
                    <a:pt x="11095" y="0"/>
                  </a:moveTo>
                  <a:lnTo>
                    <a:pt x="1826765" y="0"/>
                  </a:lnTo>
                  <a:cubicBezTo>
                    <a:pt x="1829708" y="0"/>
                    <a:pt x="1832530" y="1169"/>
                    <a:pt x="1834610" y="3250"/>
                  </a:cubicBezTo>
                  <a:cubicBezTo>
                    <a:pt x="1836691" y="5330"/>
                    <a:pt x="1837860" y="8152"/>
                    <a:pt x="1837860" y="11095"/>
                  </a:cubicBezTo>
                  <a:lnTo>
                    <a:pt x="1837860" y="1186220"/>
                  </a:lnTo>
                  <a:cubicBezTo>
                    <a:pt x="1837860" y="1189163"/>
                    <a:pt x="1836691" y="1191985"/>
                    <a:pt x="1834610" y="1194065"/>
                  </a:cubicBezTo>
                  <a:cubicBezTo>
                    <a:pt x="1832530" y="1196146"/>
                    <a:pt x="1829708" y="1197315"/>
                    <a:pt x="1826765" y="1197315"/>
                  </a:cubicBezTo>
                  <a:lnTo>
                    <a:pt x="11095" y="1197315"/>
                  </a:lnTo>
                  <a:cubicBezTo>
                    <a:pt x="8152" y="1197315"/>
                    <a:pt x="5330" y="1196146"/>
                    <a:pt x="3250" y="1194065"/>
                  </a:cubicBezTo>
                  <a:cubicBezTo>
                    <a:pt x="1169" y="1191985"/>
                    <a:pt x="0" y="1189163"/>
                    <a:pt x="0" y="1186220"/>
                  </a:cubicBezTo>
                  <a:lnTo>
                    <a:pt x="0" y="11095"/>
                  </a:lnTo>
                  <a:cubicBezTo>
                    <a:pt x="0" y="8152"/>
                    <a:pt x="1169" y="5330"/>
                    <a:pt x="3250" y="3250"/>
                  </a:cubicBezTo>
                  <a:cubicBezTo>
                    <a:pt x="5330" y="1169"/>
                    <a:pt x="8152" y="0"/>
                    <a:pt x="11095" y="0"/>
                  </a:cubicBezTo>
                  <a:close/>
                </a:path>
              </a:pathLst>
            </a:custGeom>
            <a:solidFill>
              <a:srgbClr val="000000">
                <a:alpha val="0"/>
              </a:srgbClr>
            </a:solidFill>
            <a:ln cap="sq" cmpd="sng" w="57150">
              <a:solidFill>
                <a:srgbClr val="FF0000"/>
              </a:solidFill>
              <a:prstDash val="lgDash"/>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4"/>
            <p:cNvSpPr txBox="1"/>
            <p:nvPr/>
          </p:nvSpPr>
          <p:spPr>
            <a:xfrm>
              <a:off x="0" y="19050"/>
              <a:ext cx="1837860" cy="1178265"/>
            </a:xfrm>
            <a:prstGeom prst="rect">
              <a:avLst/>
            </a:prstGeom>
            <a:noFill/>
            <a:ln>
              <a:noFill/>
            </a:ln>
          </p:spPr>
          <p:txBody>
            <a:bodyPr anchorCtr="0" anchor="ctr" bIns="50800" lIns="50800" spcFirstLastPara="1" rIns="50800" wrap="square" tIns="50800">
              <a:noAutofit/>
            </a:bodyPr>
            <a:lstStyle/>
            <a:p>
              <a:pPr indent="0" lvl="0" marL="0" marR="0" rtl="0" algn="ctr">
                <a:lnSpc>
                  <a:spcPct val="102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04" name="Google Shape;204;p24"/>
          <p:cNvSpPr/>
          <p:nvPr/>
        </p:nvSpPr>
        <p:spPr>
          <a:xfrm rot="10800000">
            <a:off x="-2191787" y="-3287384"/>
            <a:ext cx="11643513" cy="5661398"/>
          </a:xfrm>
          <a:custGeom>
            <a:rect b="b" l="l" r="r" t="t"/>
            <a:pathLst>
              <a:path extrusionOk="0"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a:ln>
            <a:noFill/>
          </a:ln>
        </p:spPr>
      </p:sp>
      <p:sp>
        <p:nvSpPr>
          <p:cNvPr id="205" name="Google Shape;205;p24"/>
          <p:cNvSpPr txBox="1"/>
          <p:nvPr/>
        </p:nvSpPr>
        <p:spPr>
          <a:xfrm>
            <a:off x="956101" y="683967"/>
            <a:ext cx="7241307" cy="1209675"/>
          </a:xfrm>
          <a:prstGeom prst="rect">
            <a:avLst/>
          </a:prstGeom>
          <a:noFill/>
          <a:ln>
            <a:noFill/>
          </a:ln>
        </p:spPr>
        <p:txBody>
          <a:bodyPr anchorCtr="0" anchor="t" bIns="0" lIns="0" spcFirstLastPara="1" rIns="0" wrap="square" tIns="0">
            <a:spAutoFit/>
          </a:bodyPr>
          <a:lstStyle/>
          <a:p>
            <a:pPr indent="0" lvl="0" marL="0" marR="0" rtl="0" algn="l">
              <a:lnSpc>
                <a:spcPct val="130004"/>
              </a:lnSpc>
              <a:spcBef>
                <a:spcPts val="0"/>
              </a:spcBef>
              <a:spcAft>
                <a:spcPts val="0"/>
              </a:spcAft>
              <a:buNone/>
            </a:pPr>
            <a:r>
              <a:rPr b="1" i="0" lang="en-US" sz="7499" u="none" cap="none" strike="noStrike">
                <a:solidFill>
                  <a:srgbClr val="000000"/>
                </a:solidFill>
                <a:latin typeface="Fira Sans"/>
                <a:ea typeface="Fira Sans"/>
                <a:cs typeface="Fira Sans"/>
                <a:sym typeface="Fira Sans"/>
              </a:rPr>
              <a:t>Optimized Data</a:t>
            </a:r>
            <a:endParaRPr/>
          </a:p>
        </p:txBody>
      </p:sp>
      <p:sp>
        <p:nvSpPr>
          <p:cNvPr id="206" name="Google Shape;206;p24"/>
          <p:cNvSpPr txBox="1"/>
          <p:nvPr/>
        </p:nvSpPr>
        <p:spPr>
          <a:xfrm>
            <a:off x="1028700" y="2617441"/>
            <a:ext cx="7241307" cy="654049"/>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4000" u="none" cap="none" strike="noStrike">
                <a:solidFill>
                  <a:srgbClr val="F4F4F4"/>
                </a:solidFill>
                <a:latin typeface="Fira Sans Light"/>
                <a:ea typeface="Fira Sans Light"/>
                <a:cs typeface="Fira Sans Light"/>
                <a:sym typeface="Fira Sans Light"/>
              </a:rPr>
              <a:t>All variables include:</a:t>
            </a:r>
            <a:endParaRPr/>
          </a:p>
        </p:txBody>
      </p:sp>
      <p:grpSp>
        <p:nvGrpSpPr>
          <p:cNvPr id="207" name="Google Shape;207;p24"/>
          <p:cNvGrpSpPr/>
          <p:nvPr/>
        </p:nvGrpSpPr>
        <p:grpSpPr>
          <a:xfrm>
            <a:off x="956101" y="3562542"/>
            <a:ext cx="6978124" cy="1459955"/>
            <a:chOff x="0" y="0"/>
            <a:chExt cx="1837860" cy="384515"/>
          </a:xfrm>
        </p:grpSpPr>
        <p:sp>
          <p:nvSpPr>
            <p:cNvPr id="208" name="Google Shape;208;p24"/>
            <p:cNvSpPr/>
            <p:nvPr/>
          </p:nvSpPr>
          <p:spPr>
            <a:xfrm>
              <a:off x="0" y="0"/>
              <a:ext cx="1837860" cy="384515"/>
            </a:xfrm>
            <a:custGeom>
              <a:rect b="b" l="l" r="r" t="t"/>
              <a:pathLst>
                <a:path extrusionOk="0" h="384515" w="1837860">
                  <a:moveTo>
                    <a:pt x="11095" y="0"/>
                  </a:moveTo>
                  <a:lnTo>
                    <a:pt x="1826765" y="0"/>
                  </a:lnTo>
                  <a:cubicBezTo>
                    <a:pt x="1829708" y="0"/>
                    <a:pt x="1832530" y="1169"/>
                    <a:pt x="1834610" y="3250"/>
                  </a:cubicBezTo>
                  <a:cubicBezTo>
                    <a:pt x="1836691" y="5330"/>
                    <a:pt x="1837860" y="8152"/>
                    <a:pt x="1837860" y="11095"/>
                  </a:cubicBezTo>
                  <a:lnTo>
                    <a:pt x="1837860" y="373420"/>
                  </a:lnTo>
                  <a:cubicBezTo>
                    <a:pt x="1837860" y="379548"/>
                    <a:pt x="1832893" y="384515"/>
                    <a:pt x="1826765" y="384515"/>
                  </a:cubicBezTo>
                  <a:lnTo>
                    <a:pt x="11095" y="384515"/>
                  </a:lnTo>
                  <a:cubicBezTo>
                    <a:pt x="8152" y="384515"/>
                    <a:pt x="5330" y="383346"/>
                    <a:pt x="3250" y="381265"/>
                  </a:cubicBezTo>
                  <a:cubicBezTo>
                    <a:pt x="1169" y="379185"/>
                    <a:pt x="0" y="376363"/>
                    <a:pt x="0" y="373420"/>
                  </a:cubicBezTo>
                  <a:lnTo>
                    <a:pt x="0" y="11095"/>
                  </a:lnTo>
                  <a:cubicBezTo>
                    <a:pt x="0" y="8152"/>
                    <a:pt x="1169" y="5330"/>
                    <a:pt x="3250" y="3250"/>
                  </a:cubicBezTo>
                  <a:cubicBezTo>
                    <a:pt x="5330" y="1169"/>
                    <a:pt x="8152" y="0"/>
                    <a:pt x="11095" y="0"/>
                  </a:cubicBezTo>
                  <a:close/>
                </a:path>
              </a:pathLst>
            </a:custGeom>
            <a:solidFill>
              <a:srgbClr val="000000">
                <a:alpha val="0"/>
              </a:srgbClr>
            </a:solidFill>
            <a:ln cap="sq" cmpd="sng" w="47625">
              <a:solidFill>
                <a:srgbClr val="FF0000"/>
              </a:solidFill>
              <a:prstDash val="lgDash"/>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4"/>
            <p:cNvSpPr txBox="1"/>
            <p:nvPr/>
          </p:nvSpPr>
          <p:spPr>
            <a:xfrm>
              <a:off x="0" y="19050"/>
              <a:ext cx="1837860" cy="365465"/>
            </a:xfrm>
            <a:prstGeom prst="rect">
              <a:avLst/>
            </a:prstGeom>
            <a:noFill/>
            <a:ln>
              <a:noFill/>
            </a:ln>
          </p:spPr>
          <p:txBody>
            <a:bodyPr anchorCtr="0" anchor="ctr" bIns="50800" lIns="50800" spcFirstLastPara="1" rIns="50800" wrap="square" tIns="50800">
              <a:noAutofit/>
            </a:bodyPr>
            <a:lstStyle/>
            <a:p>
              <a:pPr indent="0" lvl="0" marL="0" marR="0" rtl="0" algn="ctr">
                <a:lnSpc>
                  <a:spcPct val="102000"/>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210" name="Google Shape;210;p24"/>
          <p:cNvCxnSpPr/>
          <p:nvPr/>
        </p:nvCxnSpPr>
        <p:spPr>
          <a:xfrm>
            <a:off x="7935733" y="4275872"/>
            <a:ext cx="1515994" cy="0"/>
          </a:xfrm>
          <a:prstGeom prst="straightConnector1">
            <a:avLst/>
          </a:prstGeom>
          <a:noFill/>
          <a:ln cap="rnd" cmpd="sng" w="66675">
            <a:solidFill>
              <a:srgbClr val="A4E473"/>
            </a:solidFill>
            <a:prstDash val="lgDash"/>
            <a:round/>
            <a:headEnd len="sm" w="sm" type="none"/>
            <a:tailEnd len="med" w="med" type="triangle"/>
          </a:ln>
        </p:spPr>
      </p:cxnSp>
      <p:sp>
        <p:nvSpPr>
          <p:cNvPr id="211" name="Google Shape;211;p24"/>
          <p:cNvSpPr txBox="1"/>
          <p:nvPr/>
        </p:nvSpPr>
        <p:spPr>
          <a:xfrm>
            <a:off x="9528476" y="3994884"/>
            <a:ext cx="7211395" cy="504825"/>
          </a:xfrm>
          <a:prstGeom prst="rect">
            <a:avLst/>
          </a:prstGeom>
          <a:noFill/>
          <a:ln>
            <a:noFill/>
          </a:ln>
        </p:spPr>
        <p:txBody>
          <a:bodyPr anchorCtr="0" anchor="t" bIns="0" lIns="0" spcFirstLastPara="1" rIns="0" wrap="square" tIns="0">
            <a:spAutoFit/>
          </a:bodyPr>
          <a:lstStyle/>
          <a:p>
            <a:pPr indent="0" lvl="0" marL="0" marR="0" rtl="0" algn="l">
              <a:lnSpc>
                <a:spcPct val="140013"/>
              </a:lnSpc>
              <a:spcBef>
                <a:spcPts val="0"/>
              </a:spcBef>
              <a:spcAft>
                <a:spcPts val="0"/>
              </a:spcAft>
              <a:buNone/>
            </a:pPr>
            <a:r>
              <a:rPr b="0" i="0" lang="en-US" sz="2999" u="none" cap="none" strike="noStrike">
                <a:solidFill>
                  <a:srgbClr val="F4F4F4"/>
                </a:solidFill>
                <a:latin typeface="Fira Sans Light"/>
                <a:ea typeface="Fira Sans Light"/>
                <a:cs typeface="Fira Sans Light"/>
                <a:sym typeface="Fira Sans Light"/>
              </a:rPr>
              <a:t>Separated attributes from raw data</a:t>
            </a:r>
            <a:endParaRPr/>
          </a:p>
        </p:txBody>
      </p:sp>
      <p:sp>
        <p:nvSpPr>
          <p:cNvPr id="212" name="Google Shape;212;p24"/>
          <p:cNvSpPr txBox="1"/>
          <p:nvPr/>
        </p:nvSpPr>
        <p:spPr>
          <a:xfrm>
            <a:off x="9451727" y="7394476"/>
            <a:ext cx="6562606" cy="504825"/>
          </a:xfrm>
          <a:prstGeom prst="rect">
            <a:avLst/>
          </a:prstGeom>
          <a:noFill/>
          <a:ln>
            <a:noFill/>
          </a:ln>
        </p:spPr>
        <p:txBody>
          <a:bodyPr anchorCtr="0" anchor="t" bIns="0" lIns="0" spcFirstLastPara="1" rIns="0" wrap="square" tIns="0">
            <a:spAutoFit/>
          </a:bodyPr>
          <a:lstStyle/>
          <a:p>
            <a:pPr indent="0" lvl="0" marL="0" marR="0" rtl="0" algn="l">
              <a:lnSpc>
                <a:spcPct val="140013"/>
              </a:lnSpc>
              <a:spcBef>
                <a:spcPts val="0"/>
              </a:spcBef>
              <a:spcAft>
                <a:spcPts val="0"/>
              </a:spcAft>
              <a:buNone/>
            </a:pPr>
            <a:r>
              <a:rPr b="0" i="0" lang="en-US" sz="2999" u="none" cap="none" strike="noStrike">
                <a:solidFill>
                  <a:srgbClr val="F4F4F4"/>
                </a:solidFill>
                <a:latin typeface="Fira Sans Light"/>
                <a:ea typeface="Fira Sans Light"/>
                <a:cs typeface="Fira Sans Light"/>
                <a:sym typeface="Fira Sans Light"/>
              </a:rPr>
              <a:t>Added attributes for better preditction</a:t>
            </a:r>
            <a:endParaRPr/>
          </a:p>
        </p:txBody>
      </p:sp>
      <p:cxnSp>
        <p:nvCxnSpPr>
          <p:cNvPr id="213" name="Google Shape;213;p24"/>
          <p:cNvCxnSpPr/>
          <p:nvPr/>
        </p:nvCxnSpPr>
        <p:spPr>
          <a:xfrm>
            <a:off x="7861625" y="7708802"/>
            <a:ext cx="1515994" cy="0"/>
          </a:xfrm>
          <a:prstGeom prst="straightConnector1">
            <a:avLst/>
          </a:prstGeom>
          <a:noFill/>
          <a:ln cap="rnd" cmpd="sng" w="66675">
            <a:solidFill>
              <a:srgbClr val="A4E473"/>
            </a:solidFill>
            <a:prstDash val="lgDash"/>
            <a:round/>
            <a:headEnd len="sm" w="sm" type="none"/>
            <a:tailEnd len="med" w="med" type="triangle"/>
          </a:ln>
        </p:spPr>
      </p:cxnSp>
      <p:sp>
        <p:nvSpPr>
          <p:cNvPr id="214" name="Google Shape;214;p24"/>
          <p:cNvSpPr/>
          <p:nvPr/>
        </p:nvSpPr>
        <p:spPr>
          <a:xfrm>
            <a:off x="7796281" y="-407084"/>
            <a:ext cx="2695438" cy="2334501"/>
          </a:xfrm>
          <a:custGeom>
            <a:rect b="b" l="l" r="r" t="t"/>
            <a:pathLst>
              <a:path extrusionOk="0"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4651"/>
        </a:solidFill>
      </p:bgPr>
    </p:bg>
    <p:spTree>
      <p:nvGrpSpPr>
        <p:cNvPr id="218" name="Shape 218"/>
        <p:cNvGrpSpPr/>
        <p:nvPr/>
      </p:nvGrpSpPr>
      <p:grpSpPr>
        <a:xfrm>
          <a:off x="0" y="0"/>
          <a:ext cx="0" cy="0"/>
          <a:chOff x="0" y="0"/>
          <a:chExt cx="0" cy="0"/>
        </a:xfrm>
      </p:grpSpPr>
      <p:sp>
        <p:nvSpPr>
          <p:cNvPr id="219" name="Google Shape;219;p25"/>
          <p:cNvSpPr/>
          <p:nvPr/>
        </p:nvSpPr>
        <p:spPr>
          <a:xfrm rot="10800000">
            <a:off x="-2915828" y="-3678236"/>
            <a:ext cx="12804984" cy="6226137"/>
          </a:xfrm>
          <a:custGeom>
            <a:rect b="b" l="l" r="r" t="t"/>
            <a:pathLst>
              <a:path extrusionOk="0"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a:ln>
            <a:noFill/>
          </a:ln>
        </p:spPr>
      </p:sp>
      <p:sp>
        <p:nvSpPr>
          <p:cNvPr id="220" name="Google Shape;220;p25"/>
          <p:cNvSpPr/>
          <p:nvPr/>
        </p:nvSpPr>
        <p:spPr>
          <a:xfrm>
            <a:off x="8611724" y="-865713"/>
            <a:ext cx="2695438" cy="2334501"/>
          </a:xfrm>
          <a:custGeom>
            <a:rect b="b" l="l" r="r" t="t"/>
            <a:pathLst>
              <a:path extrusionOk="0"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a:ln>
            <a:noFill/>
          </a:ln>
        </p:spPr>
      </p:sp>
      <p:sp>
        <p:nvSpPr>
          <p:cNvPr id="221" name="Google Shape;221;p25"/>
          <p:cNvSpPr txBox="1"/>
          <p:nvPr/>
        </p:nvSpPr>
        <p:spPr>
          <a:xfrm>
            <a:off x="679553" y="646678"/>
            <a:ext cx="8673532" cy="11525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7500" u="none" cap="none" strike="noStrike">
                <a:solidFill>
                  <a:srgbClr val="000000"/>
                </a:solidFill>
                <a:latin typeface="Fira Sans Medium"/>
                <a:ea typeface="Fira Sans Medium"/>
                <a:cs typeface="Fira Sans Medium"/>
                <a:sym typeface="Fira Sans Medium"/>
              </a:rPr>
              <a:t>Important Graphs</a:t>
            </a:r>
            <a:endParaRPr/>
          </a:p>
        </p:txBody>
      </p:sp>
      <p:sp>
        <p:nvSpPr>
          <p:cNvPr id="222" name="Google Shape;222;p25"/>
          <p:cNvSpPr/>
          <p:nvPr/>
        </p:nvSpPr>
        <p:spPr>
          <a:xfrm>
            <a:off x="9144000" y="3143952"/>
            <a:ext cx="8665186" cy="5818231"/>
          </a:xfrm>
          <a:custGeom>
            <a:rect b="b" l="l" r="r" t="t"/>
            <a:pathLst>
              <a:path extrusionOk="0" h="5818231" w="8665186">
                <a:moveTo>
                  <a:pt x="0" y="0"/>
                </a:moveTo>
                <a:lnTo>
                  <a:pt x="8665186" y="0"/>
                </a:lnTo>
                <a:lnTo>
                  <a:pt x="8665186" y="5818231"/>
                </a:lnTo>
                <a:lnTo>
                  <a:pt x="0" y="5818231"/>
                </a:lnTo>
                <a:lnTo>
                  <a:pt x="0" y="0"/>
                </a:lnTo>
                <a:close/>
              </a:path>
            </a:pathLst>
          </a:custGeom>
          <a:blipFill rotWithShape="1">
            <a:blip r:embed="rId3">
              <a:alphaModFix/>
            </a:blip>
            <a:stretch>
              <a:fillRect b="0" l="0" r="0" t="0"/>
            </a:stretch>
          </a:blipFill>
          <a:ln>
            <a:noFill/>
          </a:ln>
        </p:spPr>
      </p:sp>
      <p:sp>
        <p:nvSpPr>
          <p:cNvPr id="223" name="Google Shape;223;p25"/>
          <p:cNvSpPr/>
          <p:nvPr/>
        </p:nvSpPr>
        <p:spPr>
          <a:xfrm>
            <a:off x="1028700" y="3143952"/>
            <a:ext cx="7583024" cy="5895149"/>
          </a:xfrm>
          <a:custGeom>
            <a:rect b="b" l="l" r="r" t="t"/>
            <a:pathLst>
              <a:path extrusionOk="0" h="5895149" w="7583024">
                <a:moveTo>
                  <a:pt x="0" y="0"/>
                </a:moveTo>
                <a:lnTo>
                  <a:pt x="7583024" y="0"/>
                </a:lnTo>
                <a:lnTo>
                  <a:pt x="7583024" y="5895150"/>
                </a:lnTo>
                <a:lnTo>
                  <a:pt x="0" y="5895150"/>
                </a:lnTo>
                <a:lnTo>
                  <a:pt x="0" y="0"/>
                </a:lnTo>
                <a:close/>
              </a:path>
            </a:pathLst>
          </a:custGeom>
          <a:blipFill rotWithShape="1">
            <a:blip r:embed="rId4">
              <a:alphaModFix/>
            </a:blip>
            <a:stretch>
              <a:fillRect b="0" l="0" r="0" t="0"/>
            </a:stretch>
          </a:blipFill>
          <a:ln>
            <a:noFill/>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4651"/>
        </a:solidFill>
      </p:bgPr>
    </p:bg>
    <p:spTree>
      <p:nvGrpSpPr>
        <p:cNvPr id="227" name="Shape 227"/>
        <p:cNvGrpSpPr/>
        <p:nvPr/>
      </p:nvGrpSpPr>
      <p:grpSpPr>
        <a:xfrm>
          <a:off x="0" y="0"/>
          <a:ext cx="0" cy="0"/>
          <a:chOff x="0" y="0"/>
          <a:chExt cx="0" cy="0"/>
        </a:xfrm>
      </p:grpSpPr>
      <p:sp>
        <p:nvSpPr>
          <p:cNvPr id="228" name="Google Shape;228;p26"/>
          <p:cNvSpPr/>
          <p:nvPr/>
        </p:nvSpPr>
        <p:spPr>
          <a:xfrm rot="10800000">
            <a:off x="-2915828" y="-3678236"/>
            <a:ext cx="11802448" cy="5738676"/>
          </a:xfrm>
          <a:custGeom>
            <a:rect b="b" l="l" r="r" t="t"/>
            <a:pathLst>
              <a:path extrusionOk="0"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a:ln>
            <a:noFill/>
          </a:ln>
        </p:spPr>
      </p:sp>
      <p:sp>
        <p:nvSpPr>
          <p:cNvPr id="229" name="Google Shape;229;p26"/>
          <p:cNvSpPr/>
          <p:nvPr/>
        </p:nvSpPr>
        <p:spPr>
          <a:xfrm>
            <a:off x="7538901" y="-831511"/>
            <a:ext cx="2695438" cy="2334501"/>
          </a:xfrm>
          <a:custGeom>
            <a:rect b="b" l="l" r="r" t="t"/>
            <a:pathLst>
              <a:path extrusionOk="0"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a:ln>
            <a:noFill/>
          </a:ln>
        </p:spPr>
      </p:sp>
      <p:sp>
        <p:nvSpPr>
          <p:cNvPr id="230" name="Google Shape;230;p26"/>
          <p:cNvSpPr txBox="1"/>
          <p:nvPr/>
        </p:nvSpPr>
        <p:spPr>
          <a:xfrm>
            <a:off x="348165" y="540080"/>
            <a:ext cx="8166748" cy="962911"/>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0" i="0" lang="en-US" sz="5930" u="none" cap="none" strike="noStrike">
                <a:solidFill>
                  <a:srgbClr val="000000"/>
                </a:solidFill>
                <a:latin typeface="Fira Sans Medium"/>
                <a:ea typeface="Fira Sans Medium"/>
                <a:cs typeface="Fira Sans Medium"/>
                <a:sym typeface="Fira Sans Medium"/>
              </a:rPr>
              <a:t>Predicted Outcomes</a:t>
            </a:r>
            <a:endParaRPr/>
          </a:p>
        </p:txBody>
      </p:sp>
      <p:sp>
        <p:nvSpPr>
          <p:cNvPr id="231" name="Google Shape;231;p26"/>
          <p:cNvSpPr/>
          <p:nvPr/>
        </p:nvSpPr>
        <p:spPr>
          <a:xfrm>
            <a:off x="2117220" y="2266263"/>
            <a:ext cx="13538801" cy="6786215"/>
          </a:xfrm>
          <a:custGeom>
            <a:rect b="b" l="l" r="r" t="t"/>
            <a:pathLst>
              <a:path extrusionOk="0" h="6786215" w="13538801">
                <a:moveTo>
                  <a:pt x="0" y="0"/>
                </a:moveTo>
                <a:lnTo>
                  <a:pt x="13538801" y="0"/>
                </a:lnTo>
                <a:lnTo>
                  <a:pt x="13538801" y="6786215"/>
                </a:lnTo>
                <a:lnTo>
                  <a:pt x="0" y="6786215"/>
                </a:lnTo>
                <a:lnTo>
                  <a:pt x="0" y="0"/>
                </a:lnTo>
                <a:close/>
              </a:path>
            </a:pathLst>
          </a:custGeom>
          <a:blipFill rotWithShape="1">
            <a:blip r:embed="rId3">
              <a:alphaModFix/>
            </a:blip>
            <a:stretch>
              <a:fillRect b="0" l="0" r="0" t="0"/>
            </a:stretch>
          </a:blipFill>
          <a:ln>
            <a:noFill/>
          </a:ln>
        </p:spPr>
      </p:sp>
      <p:sp>
        <p:nvSpPr>
          <p:cNvPr id="232" name="Google Shape;232;p26"/>
          <p:cNvSpPr txBox="1"/>
          <p:nvPr/>
        </p:nvSpPr>
        <p:spPr>
          <a:xfrm>
            <a:off x="2117220" y="9204878"/>
            <a:ext cx="7102436" cy="514349"/>
          </a:xfrm>
          <a:prstGeom prst="rect">
            <a:avLst/>
          </a:prstGeom>
          <a:noFill/>
          <a:ln>
            <a:noFill/>
          </a:ln>
        </p:spPr>
        <p:txBody>
          <a:bodyPr anchorCtr="0" anchor="t" bIns="0" lIns="0" spcFirstLastPara="1" rIns="0" wrap="square" tIns="0">
            <a:spAutoFit/>
          </a:bodyPr>
          <a:lstStyle/>
          <a:p>
            <a:pPr indent="-323856" lvl="1" marL="647711" marR="0" rtl="0" algn="ctr">
              <a:lnSpc>
                <a:spcPct val="140000"/>
              </a:lnSpc>
              <a:spcBef>
                <a:spcPts val="0"/>
              </a:spcBef>
              <a:spcAft>
                <a:spcPts val="0"/>
              </a:spcAft>
              <a:buClr>
                <a:srgbClr val="FFFFFF"/>
              </a:buClr>
              <a:buSzPts val="3000"/>
              <a:buFont typeface="Arial"/>
              <a:buChar char="•"/>
            </a:pPr>
            <a:r>
              <a:rPr b="0" i="0" lang="en-US" sz="3000" u="none" cap="none" strike="noStrike">
                <a:solidFill>
                  <a:srgbClr val="FFFFFF"/>
                </a:solidFill>
                <a:latin typeface="Arial"/>
                <a:ea typeface="Arial"/>
                <a:cs typeface="Arial"/>
                <a:sym typeface="Arial"/>
              </a:rPr>
              <a:t>This model provides 95% accuracy.</a:t>
            </a:r>
            <a:endParaRPr/>
          </a:p>
        </p:txBody>
      </p:sp>
      <p:sp>
        <p:nvSpPr>
          <p:cNvPr id="233" name="Google Shape;233;p26"/>
          <p:cNvSpPr txBox="1"/>
          <p:nvPr/>
        </p:nvSpPr>
        <p:spPr>
          <a:xfrm>
            <a:off x="11509096" y="455242"/>
            <a:ext cx="6321862" cy="1012189"/>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2900" u="none" cap="none" strike="noStrike">
                <a:solidFill>
                  <a:srgbClr val="FFFFFF"/>
                </a:solidFill>
                <a:latin typeface="Arial"/>
                <a:ea typeface="Arial"/>
                <a:cs typeface="Arial"/>
                <a:sym typeface="Arial"/>
              </a:rPr>
              <a:t>Blue Line: Actual Traffic Counts</a:t>
            </a:r>
            <a:endParaRPr/>
          </a:p>
          <a:p>
            <a:pPr indent="0" lvl="0" marL="0" marR="0" rtl="0" algn="l">
              <a:lnSpc>
                <a:spcPct val="140000"/>
              </a:lnSpc>
              <a:spcBef>
                <a:spcPts val="0"/>
              </a:spcBef>
              <a:spcAft>
                <a:spcPts val="0"/>
              </a:spcAft>
              <a:buNone/>
            </a:pPr>
            <a:r>
              <a:rPr b="0" i="0" lang="en-US" sz="2900" u="none" cap="none" strike="noStrike">
                <a:solidFill>
                  <a:srgbClr val="FFFFFF"/>
                </a:solidFill>
                <a:latin typeface="Arial"/>
                <a:ea typeface="Arial"/>
                <a:cs typeface="Arial"/>
                <a:sym typeface="Arial"/>
              </a:rPr>
              <a:t>Red Line: Forecasted Traffic Counts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237" name="Shape 237"/>
        <p:cNvGrpSpPr/>
        <p:nvPr/>
      </p:nvGrpSpPr>
      <p:grpSpPr>
        <a:xfrm>
          <a:off x="0" y="0"/>
          <a:ext cx="0" cy="0"/>
          <a:chOff x="0" y="0"/>
          <a:chExt cx="0" cy="0"/>
        </a:xfrm>
      </p:grpSpPr>
      <p:sp>
        <p:nvSpPr>
          <p:cNvPr id="238" name="Google Shape;238;p27"/>
          <p:cNvSpPr/>
          <p:nvPr/>
        </p:nvSpPr>
        <p:spPr>
          <a:xfrm rot="10800000">
            <a:off x="10542559" y="-4150923"/>
            <a:ext cx="9822161" cy="6226137"/>
          </a:xfrm>
          <a:custGeom>
            <a:rect b="b" l="l" r="r" t="t"/>
            <a:pathLst>
              <a:path extrusionOk="0" h="5372100" w="8474859">
                <a:moveTo>
                  <a:pt x="6924189" y="0"/>
                </a:moveTo>
                <a:lnTo>
                  <a:pt x="1550670" y="0"/>
                </a:lnTo>
                <a:lnTo>
                  <a:pt x="0" y="2686050"/>
                </a:lnTo>
                <a:lnTo>
                  <a:pt x="1550670" y="5372100"/>
                </a:lnTo>
                <a:lnTo>
                  <a:pt x="6924189" y="5372100"/>
                </a:lnTo>
                <a:lnTo>
                  <a:pt x="8474859" y="2686050"/>
                </a:lnTo>
                <a:lnTo>
                  <a:pt x="6924189" y="0"/>
                </a:lnTo>
                <a:close/>
              </a:path>
            </a:pathLst>
          </a:custGeom>
          <a:solidFill>
            <a:srgbClr val="004651"/>
          </a:solidFill>
          <a:ln>
            <a:noFill/>
          </a:ln>
        </p:spPr>
      </p:sp>
      <p:sp>
        <p:nvSpPr>
          <p:cNvPr id="239" name="Google Shape;239;p27"/>
          <p:cNvSpPr/>
          <p:nvPr/>
        </p:nvSpPr>
        <p:spPr>
          <a:xfrm>
            <a:off x="9959443" y="-865713"/>
            <a:ext cx="2695438" cy="2334501"/>
          </a:xfrm>
          <a:custGeom>
            <a:rect b="b" l="l" r="r" t="t"/>
            <a:pathLst>
              <a:path extrusionOk="0"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a:ln>
            <a:noFill/>
          </a:ln>
        </p:spPr>
      </p:sp>
      <p:sp>
        <p:nvSpPr>
          <p:cNvPr id="240" name="Google Shape;240;p27"/>
          <p:cNvSpPr/>
          <p:nvPr/>
        </p:nvSpPr>
        <p:spPr>
          <a:xfrm>
            <a:off x="3778534" y="5115610"/>
            <a:ext cx="726873" cy="525992"/>
          </a:xfrm>
          <a:custGeom>
            <a:rect b="b" l="l" r="r" t="t"/>
            <a:pathLst>
              <a:path extrusionOk="0" h="525992" w="726873">
                <a:moveTo>
                  <a:pt x="0" y="0"/>
                </a:moveTo>
                <a:lnTo>
                  <a:pt x="726873" y="0"/>
                </a:lnTo>
                <a:lnTo>
                  <a:pt x="726873" y="525992"/>
                </a:lnTo>
                <a:lnTo>
                  <a:pt x="0" y="525992"/>
                </a:lnTo>
                <a:lnTo>
                  <a:pt x="0" y="0"/>
                </a:lnTo>
                <a:close/>
              </a:path>
            </a:pathLst>
          </a:custGeom>
          <a:blipFill rotWithShape="1">
            <a:blip r:embed="rId3">
              <a:alphaModFix/>
            </a:blip>
            <a:stretch>
              <a:fillRect b="0" l="0" r="0" t="0"/>
            </a:stretch>
          </a:blipFill>
          <a:ln>
            <a:noFill/>
          </a:ln>
        </p:spPr>
      </p:sp>
      <p:sp>
        <p:nvSpPr>
          <p:cNvPr id="241" name="Google Shape;241;p27"/>
          <p:cNvSpPr txBox="1"/>
          <p:nvPr/>
        </p:nvSpPr>
        <p:spPr>
          <a:xfrm>
            <a:off x="1028700" y="962025"/>
            <a:ext cx="7241307" cy="2117725"/>
          </a:xfrm>
          <a:prstGeom prst="rect">
            <a:avLst/>
          </a:prstGeom>
          <a:noFill/>
          <a:ln>
            <a:noFill/>
          </a:ln>
        </p:spPr>
        <p:txBody>
          <a:bodyPr anchorCtr="0" anchor="t" bIns="0" lIns="0" spcFirstLastPara="1" rIns="0" wrap="square" tIns="0">
            <a:spAutoFit/>
          </a:bodyPr>
          <a:lstStyle/>
          <a:p>
            <a:pPr indent="0" lvl="0" marL="0" marR="0" rtl="0" algn="l">
              <a:lnSpc>
                <a:spcPct val="130004"/>
              </a:lnSpc>
              <a:spcBef>
                <a:spcPts val="0"/>
              </a:spcBef>
              <a:spcAft>
                <a:spcPts val="0"/>
              </a:spcAft>
              <a:buNone/>
            </a:pPr>
            <a:r>
              <a:rPr b="0" i="0" lang="en-US" sz="6499" u="none" cap="none" strike="noStrike">
                <a:solidFill>
                  <a:srgbClr val="000000"/>
                </a:solidFill>
                <a:latin typeface="Fira Sans Medium"/>
                <a:ea typeface="Fira Sans Medium"/>
                <a:cs typeface="Fira Sans Medium"/>
                <a:sym typeface="Fira Sans Medium"/>
              </a:rPr>
              <a:t>Time division in Traffic Signal</a:t>
            </a:r>
            <a:endParaRPr/>
          </a:p>
        </p:txBody>
      </p:sp>
      <p:sp>
        <p:nvSpPr>
          <p:cNvPr id="242" name="Google Shape;242;p27"/>
          <p:cNvSpPr txBox="1"/>
          <p:nvPr/>
        </p:nvSpPr>
        <p:spPr>
          <a:xfrm>
            <a:off x="5153107" y="4722495"/>
            <a:ext cx="10989041" cy="405817"/>
          </a:xfrm>
          <a:prstGeom prst="rect">
            <a:avLst/>
          </a:prstGeom>
          <a:noFill/>
          <a:ln>
            <a:noFill/>
          </a:ln>
        </p:spPr>
        <p:txBody>
          <a:bodyPr anchorCtr="0" anchor="t" bIns="0" lIns="0" spcFirstLastPara="1" rIns="0" wrap="square" tIns="0">
            <a:spAutoFit/>
          </a:bodyPr>
          <a:lstStyle/>
          <a:p>
            <a:pPr indent="0" lvl="0" marL="0" marR="0" rtl="0" algn="ctr">
              <a:lnSpc>
                <a:spcPct val="102000"/>
              </a:lnSpc>
              <a:spcBef>
                <a:spcPts val="0"/>
              </a:spcBef>
              <a:spcAft>
                <a:spcPts val="0"/>
              </a:spcAft>
              <a:buNone/>
            </a:pPr>
            <a:r>
              <a:rPr b="0" i="0" lang="en-US" sz="2999" u="none" cap="none" strike="noStrike">
                <a:solidFill>
                  <a:srgbClr val="000000"/>
                </a:solidFill>
                <a:latin typeface="Poppins"/>
                <a:ea typeface="Poppins"/>
                <a:cs typeface="Poppins"/>
                <a:sym typeface="Poppins"/>
              </a:rPr>
              <a:t>Current total time of 4 signals X no. of vehicles in junction i</a:t>
            </a:r>
            <a:endParaRPr b="0" i="0" sz="2999" u="none" cap="none" strike="noStrike">
              <a:solidFill>
                <a:srgbClr val="000000"/>
              </a:solidFill>
              <a:latin typeface="Poppins"/>
              <a:ea typeface="Poppins"/>
              <a:cs typeface="Poppins"/>
              <a:sym typeface="Poppins"/>
            </a:endParaRPr>
          </a:p>
        </p:txBody>
      </p:sp>
      <p:sp>
        <p:nvSpPr>
          <p:cNvPr id="243" name="Google Shape;243;p27"/>
          <p:cNvSpPr txBox="1"/>
          <p:nvPr/>
        </p:nvSpPr>
        <p:spPr>
          <a:xfrm>
            <a:off x="2587441" y="4889593"/>
            <a:ext cx="530066" cy="1111376"/>
          </a:xfrm>
          <a:prstGeom prst="rect">
            <a:avLst/>
          </a:prstGeom>
          <a:noFill/>
          <a:ln>
            <a:noFill/>
          </a:ln>
        </p:spPr>
        <p:txBody>
          <a:bodyPr anchorCtr="0" anchor="t" bIns="0" lIns="0" spcFirstLastPara="1" rIns="0" wrap="square" tIns="0">
            <a:spAutoFit/>
          </a:bodyPr>
          <a:lstStyle/>
          <a:p>
            <a:pPr indent="0" lvl="0" marL="0" marR="0" rtl="0" algn="ctr">
              <a:lnSpc>
                <a:spcPct val="102000"/>
              </a:lnSpc>
              <a:spcBef>
                <a:spcPts val="0"/>
              </a:spcBef>
              <a:spcAft>
                <a:spcPts val="0"/>
              </a:spcAft>
              <a:buNone/>
            </a:pPr>
            <a:r>
              <a:rPr b="0" i="0" lang="en-US" sz="8199" u="none" cap="none" strike="noStrike">
                <a:solidFill>
                  <a:srgbClr val="000000"/>
                </a:solidFill>
                <a:latin typeface="Fira Sans"/>
                <a:ea typeface="Fira Sans"/>
                <a:cs typeface="Fira Sans"/>
                <a:sym typeface="Fira Sans"/>
              </a:rPr>
              <a:t>T</a:t>
            </a:r>
            <a:endParaRPr/>
          </a:p>
        </p:txBody>
      </p:sp>
      <p:sp>
        <p:nvSpPr>
          <p:cNvPr id="244" name="Google Shape;244;p27"/>
          <p:cNvSpPr txBox="1"/>
          <p:nvPr/>
        </p:nvSpPr>
        <p:spPr>
          <a:xfrm>
            <a:off x="3122031" y="5437251"/>
            <a:ext cx="121801" cy="470534"/>
          </a:xfrm>
          <a:prstGeom prst="rect">
            <a:avLst/>
          </a:prstGeom>
          <a:noFill/>
          <a:ln>
            <a:noFill/>
          </a:ln>
        </p:spPr>
        <p:txBody>
          <a:bodyPr anchorCtr="0" anchor="t" bIns="0" lIns="0" spcFirstLastPara="1" rIns="0" wrap="square" tIns="0">
            <a:spAutoFit/>
          </a:bodyPr>
          <a:lstStyle/>
          <a:p>
            <a:pPr indent="0" lvl="0" marL="0" marR="0" rtl="0" algn="ctr">
              <a:lnSpc>
                <a:spcPct val="102000"/>
              </a:lnSpc>
              <a:spcBef>
                <a:spcPts val="0"/>
              </a:spcBef>
              <a:spcAft>
                <a:spcPts val="0"/>
              </a:spcAft>
              <a:buNone/>
            </a:pPr>
            <a:r>
              <a:rPr b="0" i="0" lang="en-US" sz="3499" u="none" cap="none" strike="noStrike">
                <a:solidFill>
                  <a:srgbClr val="000000"/>
                </a:solidFill>
                <a:latin typeface="Fira Sans"/>
                <a:ea typeface="Fira Sans"/>
                <a:cs typeface="Fira Sans"/>
                <a:sym typeface="Fira Sans"/>
              </a:rPr>
              <a:t>i</a:t>
            </a:r>
            <a:endParaRPr/>
          </a:p>
        </p:txBody>
      </p:sp>
      <p:cxnSp>
        <p:nvCxnSpPr>
          <p:cNvPr id="245" name="Google Shape;245;p27"/>
          <p:cNvCxnSpPr/>
          <p:nvPr/>
        </p:nvCxnSpPr>
        <p:spPr>
          <a:xfrm>
            <a:off x="4942970" y="5399151"/>
            <a:ext cx="11199178" cy="0"/>
          </a:xfrm>
          <a:prstGeom prst="straightConnector1">
            <a:avLst/>
          </a:prstGeom>
          <a:noFill/>
          <a:ln cap="flat" cmpd="sng" w="38100">
            <a:solidFill>
              <a:srgbClr val="000000"/>
            </a:solidFill>
            <a:prstDash val="solid"/>
            <a:round/>
            <a:headEnd len="sm" w="sm" type="none"/>
            <a:tailEnd len="sm" w="sm" type="none"/>
          </a:ln>
        </p:spPr>
      </p:cxnSp>
      <p:sp>
        <p:nvSpPr>
          <p:cNvPr id="246" name="Google Shape;246;p27"/>
          <p:cNvSpPr txBox="1"/>
          <p:nvPr/>
        </p:nvSpPr>
        <p:spPr>
          <a:xfrm>
            <a:off x="6855968" y="5684901"/>
            <a:ext cx="7545832" cy="421005"/>
          </a:xfrm>
          <a:prstGeom prst="rect">
            <a:avLst/>
          </a:prstGeom>
          <a:noFill/>
          <a:ln>
            <a:noFill/>
          </a:ln>
        </p:spPr>
        <p:txBody>
          <a:bodyPr anchorCtr="0" anchor="t" bIns="0" lIns="0" spcFirstLastPara="1" rIns="0" wrap="square" tIns="0">
            <a:spAutoFit/>
          </a:bodyPr>
          <a:lstStyle/>
          <a:p>
            <a:pPr indent="0" lvl="0" marL="0" marR="0" rtl="0" algn="ctr">
              <a:lnSpc>
                <a:spcPct val="102000"/>
              </a:lnSpc>
              <a:spcBef>
                <a:spcPts val="0"/>
              </a:spcBef>
              <a:spcAft>
                <a:spcPts val="0"/>
              </a:spcAft>
              <a:buNone/>
            </a:pPr>
            <a:r>
              <a:rPr b="0" i="0" lang="en-US" sz="3000" u="none" cap="none" strike="noStrike">
                <a:solidFill>
                  <a:srgbClr val="000000"/>
                </a:solidFill>
                <a:latin typeface="Poppins"/>
                <a:ea typeface="Poppins"/>
                <a:cs typeface="Poppins"/>
                <a:sym typeface="Poppins"/>
              </a:rPr>
              <a:t>Total number of vehicles in all junctions</a:t>
            </a:r>
            <a:endParaRPr/>
          </a:p>
        </p:txBody>
      </p:sp>
      <p:sp>
        <p:nvSpPr>
          <p:cNvPr id="247" name="Google Shape;247;p27"/>
          <p:cNvSpPr txBox="1"/>
          <p:nvPr/>
        </p:nvSpPr>
        <p:spPr>
          <a:xfrm>
            <a:off x="2587441" y="8172831"/>
            <a:ext cx="9875164" cy="421005"/>
          </a:xfrm>
          <a:prstGeom prst="rect">
            <a:avLst/>
          </a:prstGeom>
          <a:noFill/>
          <a:ln>
            <a:noFill/>
          </a:ln>
        </p:spPr>
        <p:txBody>
          <a:bodyPr anchorCtr="0" anchor="t" bIns="0" lIns="0" spcFirstLastPara="1" rIns="0" wrap="square" tIns="0">
            <a:spAutoFit/>
          </a:bodyPr>
          <a:lstStyle/>
          <a:p>
            <a:pPr indent="0" lvl="0" marL="0" marR="0" rtl="0" algn="ctr">
              <a:lnSpc>
                <a:spcPct val="102000"/>
              </a:lnSpc>
              <a:spcBef>
                <a:spcPts val="0"/>
              </a:spcBef>
              <a:spcAft>
                <a:spcPts val="0"/>
              </a:spcAft>
              <a:buNone/>
            </a:pPr>
            <a:r>
              <a:rPr b="0" i="0" lang="en-US" sz="3000" u="none" cap="none" strike="noStrike">
                <a:solidFill>
                  <a:srgbClr val="000000"/>
                </a:solidFill>
                <a:latin typeface="Poppins"/>
                <a:ea typeface="Poppins"/>
                <a:cs typeface="Poppins"/>
                <a:sym typeface="Poppins"/>
              </a:rPr>
              <a:t>*Here the number of vehicles is the predicted values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251" name="Shape 251"/>
        <p:cNvGrpSpPr/>
        <p:nvPr/>
      </p:nvGrpSpPr>
      <p:grpSpPr>
        <a:xfrm>
          <a:off x="0" y="0"/>
          <a:ext cx="0" cy="0"/>
          <a:chOff x="0" y="0"/>
          <a:chExt cx="0" cy="0"/>
        </a:xfrm>
      </p:grpSpPr>
      <p:sp>
        <p:nvSpPr>
          <p:cNvPr id="252" name="Google Shape;252;p28"/>
          <p:cNvSpPr/>
          <p:nvPr/>
        </p:nvSpPr>
        <p:spPr>
          <a:xfrm rot="10800000">
            <a:off x="10542559" y="-4150923"/>
            <a:ext cx="9822161" cy="6226137"/>
          </a:xfrm>
          <a:custGeom>
            <a:rect b="b" l="l" r="r" t="t"/>
            <a:pathLst>
              <a:path extrusionOk="0" h="5372100" w="8474859">
                <a:moveTo>
                  <a:pt x="6924189" y="0"/>
                </a:moveTo>
                <a:lnTo>
                  <a:pt x="1550670" y="0"/>
                </a:lnTo>
                <a:lnTo>
                  <a:pt x="0" y="2686050"/>
                </a:lnTo>
                <a:lnTo>
                  <a:pt x="1550670" y="5372100"/>
                </a:lnTo>
                <a:lnTo>
                  <a:pt x="6924189" y="5372100"/>
                </a:lnTo>
                <a:lnTo>
                  <a:pt x="8474859" y="2686050"/>
                </a:lnTo>
                <a:lnTo>
                  <a:pt x="6924189" y="0"/>
                </a:lnTo>
                <a:close/>
              </a:path>
            </a:pathLst>
          </a:custGeom>
          <a:solidFill>
            <a:srgbClr val="004651"/>
          </a:solidFill>
          <a:ln>
            <a:noFill/>
          </a:ln>
        </p:spPr>
      </p:sp>
      <p:sp>
        <p:nvSpPr>
          <p:cNvPr id="253" name="Google Shape;253;p28"/>
          <p:cNvSpPr/>
          <p:nvPr/>
        </p:nvSpPr>
        <p:spPr>
          <a:xfrm>
            <a:off x="9959443" y="-865713"/>
            <a:ext cx="2695438" cy="2334501"/>
          </a:xfrm>
          <a:custGeom>
            <a:rect b="b" l="l" r="r" t="t"/>
            <a:pathLst>
              <a:path extrusionOk="0"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a:ln>
            <a:noFill/>
          </a:ln>
        </p:spPr>
      </p:sp>
      <p:sp>
        <p:nvSpPr>
          <p:cNvPr id="254" name="Google Shape;254;p28"/>
          <p:cNvSpPr txBox="1"/>
          <p:nvPr/>
        </p:nvSpPr>
        <p:spPr>
          <a:xfrm>
            <a:off x="722622" y="1184696"/>
            <a:ext cx="9772313" cy="1096010"/>
          </a:xfrm>
          <a:prstGeom prst="rect">
            <a:avLst/>
          </a:prstGeom>
          <a:noFill/>
          <a:ln>
            <a:noFill/>
          </a:ln>
        </p:spPr>
        <p:txBody>
          <a:bodyPr anchorCtr="0" anchor="t" bIns="0" lIns="0" spcFirstLastPara="1" rIns="0" wrap="square" tIns="0">
            <a:spAutoFit/>
          </a:bodyPr>
          <a:lstStyle/>
          <a:p>
            <a:pPr indent="0" lvl="0" marL="0" marR="0" rtl="0" algn="l">
              <a:lnSpc>
                <a:spcPct val="130004"/>
              </a:lnSpc>
              <a:spcBef>
                <a:spcPts val="0"/>
              </a:spcBef>
              <a:spcAft>
                <a:spcPts val="0"/>
              </a:spcAft>
              <a:buNone/>
            </a:pPr>
            <a:r>
              <a:rPr b="0" i="0" lang="en-US" sz="6699" u="none" cap="none" strike="noStrike">
                <a:solidFill>
                  <a:srgbClr val="000000"/>
                </a:solidFill>
                <a:latin typeface="Fira Sans Medium"/>
                <a:ea typeface="Fira Sans Medium"/>
                <a:cs typeface="Fira Sans Medium"/>
                <a:sym typeface="Fira Sans Medium"/>
              </a:rPr>
              <a:t>Problems and Challenges</a:t>
            </a:r>
            <a:endParaRPr/>
          </a:p>
        </p:txBody>
      </p:sp>
      <p:sp>
        <p:nvSpPr>
          <p:cNvPr id="255" name="Google Shape;255;p28"/>
          <p:cNvSpPr txBox="1"/>
          <p:nvPr/>
        </p:nvSpPr>
        <p:spPr>
          <a:xfrm>
            <a:off x="722622" y="3086216"/>
            <a:ext cx="15491251" cy="3124200"/>
          </a:xfrm>
          <a:prstGeom prst="rect">
            <a:avLst/>
          </a:prstGeom>
          <a:noFill/>
          <a:ln>
            <a:noFill/>
          </a:ln>
        </p:spPr>
        <p:txBody>
          <a:bodyPr anchorCtr="0" anchor="t" bIns="0" lIns="0" spcFirstLastPara="1" rIns="0" wrap="square" tIns="0">
            <a:spAutoFit/>
          </a:bodyPr>
          <a:lstStyle/>
          <a:p>
            <a:pPr indent="-323847" lvl="1" marL="647697" marR="0" rtl="0" algn="l">
              <a:lnSpc>
                <a:spcPct val="140013"/>
              </a:lnSpc>
              <a:spcBef>
                <a:spcPts val="0"/>
              </a:spcBef>
              <a:spcAft>
                <a:spcPts val="0"/>
              </a:spcAft>
              <a:buClr>
                <a:srgbClr val="000000"/>
              </a:buClr>
              <a:buSzPts val="2999"/>
              <a:buFont typeface="Arial"/>
              <a:buChar char="•"/>
            </a:pPr>
            <a:r>
              <a:rPr b="0" i="0" lang="en-US" sz="2999" u="none" cap="none" strike="noStrike">
                <a:solidFill>
                  <a:srgbClr val="000000"/>
                </a:solidFill>
                <a:latin typeface="Fira Sans Light"/>
                <a:ea typeface="Fira Sans Light"/>
                <a:cs typeface="Fira Sans Light"/>
                <a:sym typeface="Fira Sans Light"/>
              </a:rPr>
              <a:t>Difficulty sourcing a relevant dataset for the model requiring vehicle count, junction number, date, and time, despite searching various websites.</a:t>
            </a:r>
            <a:endParaRPr/>
          </a:p>
          <a:p>
            <a:pPr indent="0" lvl="0" marL="0" marR="0" rtl="0" algn="l">
              <a:lnSpc>
                <a:spcPct val="140013"/>
              </a:lnSpc>
              <a:spcBef>
                <a:spcPts val="0"/>
              </a:spcBef>
              <a:spcAft>
                <a:spcPts val="0"/>
              </a:spcAft>
              <a:buNone/>
            </a:pPr>
            <a:r>
              <a:t/>
            </a:r>
            <a:endParaRPr b="0" i="0" sz="2999" u="none" cap="none" strike="noStrike">
              <a:solidFill>
                <a:srgbClr val="000000"/>
              </a:solidFill>
              <a:latin typeface="Fira Sans Light"/>
              <a:ea typeface="Fira Sans Light"/>
              <a:cs typeface="Fira Sans Light"/>
              <a:sym typeface="Fira Sans Light"/>
            </a:endParaRPr>
          </a:p>
          <a:p>
            <a:pPr indent="-323847" lvl="1" marL="647697" marR="0" rtl="0" algn="l">
              <a:lnSpc>
                <a:spcPct val="140013"/>
              </a:lnSpc>
              <a:spcBef>
                <a:spcPts val="0"/>
              </a:spcBef>
              <a:spcAft>
                <a:spcPts val="0"/>
              </a:spcAft>
              <a:buClr>
                <a:srgbClr val="000000"/>
              </a:buClr>
              <a:buSzPts val="2999"/>
              <a:buFont typeface="Arial"/>
              <a:buChar char="•"/>
            </a:pPr>
            <a:r>
              <a:rPr b="0" i="0" lang="en-US" sz="2999" u="none" cap="none" strike="noStrike">
                <a:solidFill>
                  <a:srgbClr val="000000"/>
                </a:solidFill>
                <a:latin typeface="Fira Sans Light"/>
                <a:ea typeface="Fira Sans Light"/>
                <a:cs typeface="Fira Sans Light"/>
                <a:sym typeface="Fira Sans Light"/>
              </a:rPr>
              <a:t>Real time interaction was not possible despite developing a real time solution as it was not feasible. </a:t>
            </a:r>
            <a:endParaRPr/>
          </a:p>
          <a:p>
            <a:pPr indent="0" lvl="0" marL="0" marR="0" rtl="0" algn="l">
              <a:lnSpc>
                <a:spcPct val="140013"/>
              </a:lnSpc>
              <a:spcBef>
                <a:spcPts val="0"/>
              </a:spcBef>
              <a:spcAft>
                <a:spcPts val="0"/>
              </a:spcAft>
              <a:buNone/>
            </a:pPr>
            <a:r>
              <a:t/>
            </a:r>
            <a:endParaRPr b="0" i="0" sz="2999" u="none" cap="none" strike="noStrike">
              <a:solidFill>
                <a:srgbClr val="000000"/>
              </a:solidFill>
              <a:latin typeface="Fira Sans Light"/>
              <a:ea typeface="Fira Sans Light"/>
              <a:cs typeface="Fira Sans Light"/>
              <a:sym typeface="Fira Sans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4651"/>
        </a:solidFill>
      </p:bgPr>
    </p:bg>
    <p:spTree>
      <p:nvGrpSpPr>
        <p:cNvPr id="259" name="Shape 259"/>
        <p:cNvGrpSpPr/>
        <p:nvPr/>
      </p:nvGrpSpPr>
      <p:grpSpPr>
        <a:xfrm>
          <a:off x="0" y="0"/>
          <a:ext cx="0" cy="0"/>
          <a:chOff x="0" y="0"/>
          <a:chExt cx="0" cy="0"/>
        </a:xfrm>
      </p:grpSpPr>
      <p:sp>
        <p:nvSpPr>
          <p:cNvPr id="260" name="Google Shape;260;p29"/>
          <p:cNvSpPr txBox="1"/>
          <p:nvPr/>
        </p:nvSpPr>
        <p:spPr>
          <a:xfrm>
            <a:off x="-1331332" y="3550386"/>
            <a:ext cx="20950663" cy="2252877"/>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14755" u="none" cap="none" strike="noStrike">
                <a:solidFill>
                  <a:srgbClr val="A4E473"/>
                </a:solidFill>
                <a:latin typeface="Arial"/>
                <a:ea typeface="Arial"/>
                <a:cs typeface="Arial"/>
                <a:sym typeface="Arial"/>
              </a:rPr>
              <a:t>Thank You</a:t>
            </a:r>
            <a:endParaRPr/>
          </a:p>
        </p:txBody>
      </p:sp>
      <p:sp>
        <p:nvSpPr>
          <p:cNvPr id="261" name="Google Shape;261;p29"/>
          <p:cNvSpPr/>
          <p:nvPr/>
        </p:nvSpPr>
        <p:spPr>
          <a:xfrm>
            <a:off x="-3563094" y="6077994"/>
            <a:ext cx="6383425" cy="5528076"/>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262" name="Google Shape;262;p29"/>
          <p:cNvSpPr/>
          <p:nvPr/>
        </p:nvSpPr>
        <p:spPr>
          <a:xfrm>
            <a:off x="1671665" y="7004492"/>
            <a:ext cx="3034530" cy="262791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a:ln>
            <a:noFill/>
          </a:ln>
        </p:spPr>
      </p:sp>
      <p:sp>
        <p:nvSpPr>
          <p:cNvPr id="263" name="Google Shape;263;p29"/>
          <p:cNvSpPr/>
          <p:nvPr/>
        </p:nvSpPr>
        <p:spPr>
          <a:xfrm>
            <a:off x="4053492" y="8956750"/>
            <a:ext cx="2141618" cy="1854652"/>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a:ln>
            <a:noFill/>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95" name="Shape 95"/>
        <p:cNvGrpSpPr/>
        <p:nvPr/>
      </p:nvGrpSpPr>
      <p:grpSpPr>
        <a:xfrm>
          <a:off x="0" y="0"/>
          <a:ext cx="0" cy="0"/>
          <a:chOff x="0" y="0"/>
          <a:chExt cx="0" cy="0"/>
        </a:xfrm>
      </p:grpSpPr>
      <p:sp>
        <p:nvSpPr>
          <p:cNvPr id="96" name="Google Shape;96;p14"/>
          <p:cNvSpPr/>
          <p:nvPr/>
        </p:nvSpPr>
        <p:spPr>
          <a:xfrm>
            <a:off x="14151770" y="4201140"/>
            <a:ext cx="7027514" cy="608586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a:ln>
            <a:noFill/>
          </a:ln>
        </p:spPr>
      </p:sp>
      <p:sp>
        <p:nvSpPr>
          <p:cNvPr id="97" name="Google Shape;97;p14"/>
          <p:cNvSpPr/>
          <p:nvPr/>
        </p:nvSpPr>
        <p:spPr>
          <a:xfrm>
            <a:off x="9859850" y="563974"/>
            <a:ext cx="4961246" cy="4296462"/>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98" name="Google Shape;98;p14"/>
          <p:cNvSpPr/>
          <p:nvPr/>
        </p:nvSpPr>
        <p:spPr>
          <a:xfrm>
            <a:off x="10345997" y="2120110"/>
            <a:ext cx="7611546" cy="6591255"/>
          </a:xfrm>
          <a:custGeom>
            <a:rect b="b" l="l" r="r" t="t"/>
            <a:pathLst>
              <a:path extrusionOk="0" h="3708400" w="4282440">
                <a:moveTo>
                  <a:pt x="3211830" y="0"/>
                </a:moveTo>
                <a:lnTo>
                  <a:pt x="1070610" y="0"/>
                </a:lnTo>
                <a:lnTo>
                  <a:pt x="0" y="1854200"/>
                </a:lnTo>
                <a:lnTo>
                  <a:pt x="1070610" y="3708400"/>
                </a:lnTo>
                <a:lnTo>
                  <a:pt x="3211830" y="3708400"/>
                </a:lnTo>
                <a:lnTo>
                  <a:pt x="4282440" y="1854200"/>
                </a:lnTo>
                <a:close/>
              </a:path>
            </a:pathLst>
          </a:custGeom>
          <a:blipFill rotWithShape="1">
            <a:blip r:embed="rId3">
              <a:alphaModFix/>
            </a:blip>
            <a:stretch>
              <a:fillRect b="0" l="-14913" r="-14913" t="0"/>
            </a:stretch>
          </a:blipFill>
          <a:ln>
            <a:noFill/>
          </a:ln>
        </p:spPr>
      </p:sp>
      <p:grpSp>
        <p:nvGrpSpPr>
          <p:cNvPr id="99" name="Google Shape;99;p14"/>
          <p:cNvGrpSpPr/>
          <p:nvPr/>
        </p:nvGrpSpPr>
        <p:grpSpPr>
          <a:xfrm>
            <a:off x="1028700" y="924700"/>
            <a:ext cx="7784689" cy="8437655"/>
            <a:chOff x="0" y="0"/>
            <a:chExt cx="10379585" cy="11250207"/>
          </a:xfrm>
        </p:grpSpPr>
        <p:sp>
          <p:nvSpPr>
            <p:cNvPr id="100" name="Google Shape;100;p14"/>
            <p:cNvSpPr txBox="1"/>
            <p:nvPr/>
          </p:nvSpPr>
          <p:spPr>
            <a:xfrm>
              <a:off x="0" y="0"/>
              <a:ext cx="10379585" cy="1714500"/>
            </a:xfrm>
            <a:prstGeom prst="rect">
              <a:avLst/>
            </a:prstGeom>
            <a:noFill/>
            <a:ln>
              <a:noFill/>
            </a:ln>
          </p:spPr>
          <p:txBody>
            <a:bodyPr anchorCtr="0" anchor="t" bIns="0" lIns="0" spcFirstLastPara="1" rIns="0" wrap="square" tIns="0">
              <a:spAutoFit/>
            </a:bodyPr>
            <a:lstStyle/>
            <a:p>
              <a:pPr indent="0" lvl="0" marL="0" marR="0" rtl="0" algn="l">
                <a:lnSpc>
                  <a:spcPct val="120002"/>
                </a:lnSpc>
                <a:spcBef>
                  <a:spcPts val="0"/>
                </a:spcBef>
                <a:spcAft>
                  <a:spcPts val="0"/>
                </a:spcAft>
                <a:buNone/>
              </a:pPr>
              <a:r>
                <a:rPr b="0" i="0" lang="en-US" sz="8499" u="none" cap="none" strike="noStrike">
                  <a:solidFill>
                    <a:srgbClr val="000000"/>
                  </a:solidFill>
                  <a:latin typeface="Fira Sans Medium"/>
                  <a:ea typeface="Fira Sans Medium"/>
                  <a:cs typeface="Fira Sans Medium"/>
                  <a:sym typeface="Fira Sans Medium"/>
                </a:rPr>
                <a:t>Introduction</a:t>
              </a:r>
              <a:endParaRPr/>
            </a:p>
          </p:txBody>
        </p:sp>
        <p:sp>
          <p:nvSpPr>
            <p:cNvPr id="101" name="Google Shape;101;p14"/>
            <p:cNvSpPr txBox="1"/>
            <p:nvPr/>
          </p:nvSpPr>
          <p:spPr>
            <a:xfrm>
              <a:off x="0" y="1940049"/>
              <a:ext cx="9298793" cy="9310158"/>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0" i="0" lang="en-US" sz="2499" u="none" cap="none" strike="noStrike">
                  <a:solidFill>
                    <a:srgbClr val="000000"/>
                  </a:solidFill>
                  <a:latin typeface="Fira Sans Light"/>
                  <a:ea typeface="Fira Sans Light"/>
                  <a:cs typeface="Fira Sans Light"/>
                  <a:sym typeface="Fira Sans Light"/>
                </a:rPr>
                <a:t>We are addressing the growing pressures on the city's resources, transport networks, and logistic infrastructure.</a:t>
              </a:r>
              <a:endParaRPr/>
            </a:p>
            <a:p>
              <a:pPr indent="0" lvl="0" marL="0" marR="0" rtl="0" algn="l">
                <a:lnSpc>
                  <a:spcPct val="140016"/>
                </a:lnSpc>
                <a:spcBef>
                  <a:spcPts val="0"/>
                </a:spcBef>
                <a:spcAft>
                  <a:spcPts val="0"/>
                </a:spcAft>
                <a:buNone/>
              </a:pPr>
              <a:r>
                <a:t/>
              </a:r>
              <a:endParaRPr b="0" i="0" sz="2499" u="none" cap="none" strike="noStrike">
                <a:solidFill>
                  <a:srgbClr val="000000"/>
                </a:solidFill>
                <a:latin typeface="Fira Sans Light"/>
                <a:ea typeface="Fira Sans Light"/>
                <a:cs typeface="Fira Sans Light"/>
                <a:sym typeface="Fira Sans Light"/>
              </a:endParaRPr>
            </a:p>
            <a:p>
              <a:pPr indent="0" lvl="0" marL="0" marR="0" rtl="0" algn="l">
                <a:lnSpc>
                  <a:spcPct val="140016"/>
                </a:lnSpc>
                <a:spcBef>
                  <a:spcPts val="0"/>
                </a:spcBef>
                <a:spcAft>
                  <a:spcPts val="0"/>
                </a:spcAft>
                <a:buNone/>
              </a:pPr>
              <a:r>
                <a:rPr b="0" i="0" lang="en-US" sz="2499" u="none" cap="none" strike="noStrike">
                  <a:solidFill>
                    <a:srgbClr val="000000"/>
                  </a:solidFill>
                  <a:latin typeface="Fira Sans Light"/>
                  <a:ea typeface="Fira Sans Light"/>
                  <a:cs typeface="Fira Sans Light"/>
                  <a:sym typeface="Fira Sans Light"/>
                </a:rPr>
                <a:t>Traffic jams, long commutes, noise, and pollution have become major blights in urban life. As the global population grows and becomes increasingly urbanized, these problems are likely to escalate. Already, 56 percent of the world’s population lives in cities; by 2050, nearly seven in ten people will do so. </a:t>
              </a:r>
              <a:endParaRPr/>
            </a:p>
            <a:p>
              <a:pPr indent="0" lvl="0" marL="0" marR="0" rtl="0" algn="l">
                <a:lnSpc>
                  <a:spcPct val="140016"/>
                </a:lnSpc>
                <a:spcBef>
                  <a:spcPts val="0"/>
                </a:spcBef>
                <a:spcAft>
                  <a:spcPts val="0"/>
                </a:spcAft>
                <a:buNone/>
              </a:pPr>
              <a:r>
                <a:t/>
              </a:r>
              <a:endParaRPr b="0" i="0" sz="2499" u="none" cap="none" strike="noStrike">
                <a:solidFill>
                  <a:srgbClr val="000000"/>
                </a:solidFill>
                <a:latin typeface="Fira Sans Light"/>
                <a:ea typeface="Fira Sans Light"/>
                <a:cs typeface="Fira Sans Light"/>
                <a:sym typeface="Fira Sans Light"/>
              </a:endParaRPr>
            </a:p>
            <a:p>
              <a:pPr indent="0" lvl="0" marL="0" marR="0" rtl="0" algn="l">
                <a:lnSpc>
                  <a:spcPct val="140016"/>
                </a:lnSpc>
                <a:spcBef>
                  <a:spcPts val="0"/>
                </a:spcBef>
                <a:spcAft>
                  <a:spcPts val="0"/>
                </a:spcAft>
                <a:buNone/>
              </a:pPr>
              <a:r>
                <a:rPr b="0" i="0" lang="en-US" sz="2499" u="none" cap="none" strike="noStrike">
                  <a:solidFill>
                    <a:srgbClr val="000000"/>
                  </a:solidFill>
                  <a:latin typeface="Fira Sans Light"/>
                  <a:ea typeface="Fira Sans Light"/>
                  <a:cs typeface="Fira Sans Light"/>
                  <a:sym typeface="Fira Sans Light"/>
                </a:rPr>
                <a:t>We aim to leverage technology to manage transportation and reduce congestion, enhance urban life, protect neighborhoods, and improve quality of life.</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105" name="Shape 105"/>
        <p:cNvGrpSpPr/>
        <p:nvPr/>
      </p:nvGrpSpPr>
      <p:grpSpPr>
        <a:xfrm>
          <a:off x="0" y="0"/>
          <a:ext cx="0" cy="0"/>
          <a:chOff x="0" y="0"/>
          <a:chExt cx="0" cy="0"/>
        </a:xfrm>
      </p:grpSpPr>
      <p:sp>
        <p:nvSpPr>
          <p:cNvPr id="106" name="Google Shape;106;p15"/>
          <p:cNvSpPr/>
          <p:nvPr/>
        </p:nvSpPr>
        <p:spPr>
          <a:xfrm>
            <a:off x="14151770" y="4201140"/>
            <a:ext cx="7027514" cy="608586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a:ln>
            <a:noFill/>
          </a:ln>
        </p:spPr>
      </p:sp>
      <p:sp>
        <p:nvSpPr>
          <p:cNvPr id="107" name="Google Shape;107;p15"/>
          <p:cNvSpPr/>
          <p:nvPr/>
        </p:nvSpPr>
        <p:spPr>
          <a:xfrm>
            <a:off x="9859850" y="563974"/>
            <a:ext cx="4961246" cy="4296462"/>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108" name="Google Shape;108;p15"/>
          <p:cNvSpPr/>
          <p:nvPr/>
        </p:nvSpPr>
        <p:spPr>
          <a:xfrm>
            <a:off x="10345997" y="2120110"/>
            <a:ext cx="7611546" cy="6591255"/>
          </a:xfrm>
          <a:custGeom>
            <a:rect b="b" l="l" r="r" t="t"/>
            <a:pathLst>
              <a:path extrusionOk="0" h="3708400" w="4282440">
                <a:moveTo>
                  <a:pt x="3211830" y="0"/>
                </a:moveTo>
                <a:lnTo>
                  <a:pt x="1070610" y="0"/>
                </a:lnTo>
                <a:lnTo>
                  <a:pt x="0" y="1854200"/>
                </a:lnTo>
                <a:lnTo>
                  <a:pt x="1070610" y="3708400"/>
                </a:lnTo>
                <a:lnTo>
                  <a:pt x="3211830" y="3708400"/>
                </a:lnTo>
                <a:lnTo>
                  <a:pt x="4282440" y="1854200"/>
                </a:lnTo>
                <a:close/>
              </a:path>
            </a:pathLst>
          </a:custGeom>
          <a:blipFill rotWithShape="1">
            <a:blip r:embed="rId3">
              <a:alphaModFix/>
            </a:blip>
            <a:stretch>
              <a:fillRect b="-4369" l="0" r="0" t="-4369"/>
            </a:stretch>
          </a:blipFill>
          <a:ln>
            <a:noFill/>
          </a:ln>
        </p:spPr>
      </p:sp>
      <p:sp>
        <p:nvSpPr>
          <p:cNvPr id="109" name="Google Shape;109;p15"/>
          <p:cNvSpPr txBox="1"/>
          <p:nvPr/>
        </p:nvSpPr>
        <p:spPr>
          <a:xfrm>
            <a:off x="1028700" y="1042988"/>
            <a:ext cx="3394165" cy="1285875"/>
          </a:xfrm>
          <a:prstGeom prst="rect">
            <a:avLst/>
          </a:prstGeom>
          <a:noFill/>
          <a:ln>
            <a:noFill/>
          </a:ln>
        </p:spPr>
        <p:txBody>
          <a:bodyPr anchorCtr="0" anchor="t" bIns="0" lIns="0" spcFirstLastPara="1" rIns="0" wrap="square" tIns="0">
            <a:spAutoFit/>
          </a:bodyPr>
          <a:lstStyle/>
          <a:p>
            <a:pPr indent="0" lvl="0" marL="0" marR="0" rtl="0" algn="l">
              <a:lnSpc>
                <a:spcPct val="120002"/>
              </a:lnSpc>
              <a:spcBef>
                <a:spcPts val="0"/>
              </a:spcBef>
              <a:spcAft>
                <a:spcPts val="0"/>
              </a:spcAft>
              <a:buNone/>
            </a:pPr>
            <a:r>
              <a:rPr b="0" i="0" lang="en-US" sz="8499" u="none" cap="none" strike="noStrike">
                <a:solidFill>
                  <a:srgbClr val="000000"/>
                </a:solidFill>
                <a:latin typeface="Fira Sans Medium"/>
                <a:ea typeface="Fira Sans Medium"/>
                <a:cs typeface="Fira Sans Medium"/>
                <a:sym typeface="Fira Sans Medium"/>
              </a:rPr>
              <a:t>Aim</a:t>
            </a:r>
            <a:endParaRPr/>
          </a:p>
        </p:txBody>
      </p:sp>
      <p:sp>
        <p:nvSpPr>
          <p:cNvPr id="110" name="Google Shape;110;p15"/>
          <p:cNvSpPr txBox="1"/>
          <p:nvPr/>
        </p:nvSpPr>
        <p:spPr>
          <a:xfrm>
            <a:off x="1028700" y="2568257"/>
            <a:ext cx="8115300" cy="6849110"/>
          </a:xfrm>
          <a:prstGeom prst="rect">
            <a:avLst/>
          </a:prstGeom>
          <a:noFill/>
          <a:ln>
            <a:noFill/>
          </a:ln>
        </p:spPr>
        <p:txBody>
          <a:bodyPr anchorCtr="0" anchor="t" bIns="0" lIns="0" spcFirstLastPara="1" rIns="0" wrap="square" tIns="0">
            <a:spAutoFit/>
          </a:bodyPr>
          <a:lstStyle/>
          <a:p>
            <a:pPr indent="0" lvl="0" marL="0" marR="0" rtl="0" algn="l">
              <a:lnSpc>
                <a:spcPct val="140015"/>
              </a:lnSpc>
              <a:spcBef>
                <a:spcPts val="0"/>
              </a:spcBef>
              <a:spcAft>
                <a:spcPts val="0"/>
              </a:spcAft>
              <a:buNone/>
            </a:pPr>
            <a:r>
              <a:rPr b="0" i="0" lang="en-US" sz="2599" u="none" cap="none" strike="noStrike">
                <a:solidFill>
                  <a:srgbClr val="000000"/>
                </a:solidFill>
                <a:latin typeface="Fira Sans Light"/>
                <a:ea typeface="Fira Sans Light"/>
                <a:cs typeface="Fira Sans Light"/>
                <a:sym typeface="Fira Sans Light"/>
              </a:rPr>
              <a:t>After the market research and understanding the difficulties caused due to traffic congestion, we noticed through the data that the major causes of traffic jams are the traffic signal junctions, if we can solve the traffic at junctions we will be able to reduce the traffic congestion.</a:t>
            </a:r>
            <a:endParaRPr/>
          </a:p>
          <a:p>
            <a:pPr indent="0" lvl="0" marL="0" marR="0" rtl="0" algn="l">
              <a:lnSpc>
                <a:spcPct val="140015"/>
              </a:lnSpc>
              <a:spcBef>
                <a:spcPts val="0"/>
              </a:spcBef>
              <a:spcAft>
                <a:spcPts val="0"/>
              </a:spcAft>
              <a:buNone/>
            </a:pPr>
            <a:r>
              <a:t/>
            </a:r>
            <a:endParaRPr b="0" i="0" sz="2599" u="none" cap="none" strike="noStrike">
              <a:solidFill>
                <a:srgbClr val="000000"/>
              </a:solidFill>
              <a:latin typeface="Fira Sans Light"/>
              <a:ea typeface="Fira Sans Light"/>
              <a:cs typeface="Fira Sans Light"/>
              <a:sym typeface="Fira Sans Light"/>
            </a:endParaRPr>
          </a:p>
          <a:p>
            <a:pPr indent="0" lvl="0" marL="0" marR="0" rtl="0" algn="l">
              <a:lnSpc>
                <a:spcPct val="140015"/>
              </a:lnSpc>
              <a:spcBef>
                <a:spcPts val="0"/>
              </a:spcBef>
              <a:spcAft>
                <a:spcPts val="0"/>
              </a:spcAft>
              <a:buNone/>
            </a:pPr>
            <a:r>
              <a:rPr b="0" i="0" lang="en-US" sz="2599" u="none" cap="none" strike="noStrike">
                <a:solidFill>
                  <a:srgbClr val="000000"/>
                </a:solidFill>
                <a:latin typeface="Fira Sans Light"/>
                <a:ea typeface="Fira Sans Light"/>
                <a:cs typeface="Fira Sans Light"/>
                <a:sym typeface="Fira Sans Light"/>
              </a:rPr>
              <a:t>In the signals present at junctions we noticed a major problem, the traffic signals were not smart enough to keep the traffic flow smooth.</a:t>
            </a:r>
            <a:endParaRPr/>
          </a:p>
          <a:p>
            <a:pPr indent="0" lvl="0" marL="0" marR="0" rtl="0" algn="l">
              <a:lnSpc>
                <a:spcPct val="140015"/>
              </a:lnSpc>
              <a:spcBef>
                <a:spcPts val="0"/>
              </a:spcBef>
              <a:spcAft>
                <a:spcPts val="0"/>
              </a:spcAft>
              <a:buNone/>
            </a:pPr>
            <a:r>
              <a:t/>
            </a:r>
            <a:endParaRPr b="0" i="0" sz="2599" u="none" cap="none" strike="noStrike">
              <a:solidFill>
                <a:srgbClr val="000000"/>
              </a:solidFill>
              <a:latin typeface="Fira Sans Light"/>
              <a:ea typeface="Fira Sans Light"/>
              <a:cs typeface="Fira Sans Light"/>
              <a:sym typeface="Fira Sans Light"/>
            </a:endParaRPr>
          </a:p>
          <a:p>
            <a:pPr indent="0" lvl="0" marL="0" marR="0" rtl="0" algn="l">
              <a:lnSpc>
                <a:spcPct val="140015"/>
              </a:lnSpc>
              <a:spcBef>
                <a:spcPts val="0"/>
              </a:spcBef>
              <a:spcAft>
                <a:spcPts val="0"/>
              </a:spcAft>
              <a:buNone/>
            </a:pPr>
            <a:r>
              <a:rPr b="0" i="0" lang="en-US" sz="2599" u="none" cap="none" strike="noStrike">
                <a:solidFill>
                  <a:srgbClr val="000000"/>
                </a:solidFill>
                <a:latin typeface="Fira Sans Light"/>
                <a:ea typeface="Fira Sans Light"/>
                <a:cs typeface="Fira Sans Light"/>
                <a:sym typeface="Fira Sans Light"/>
              </a:rPr>
              <a:t>Hence we came up with an idea of making the signals smart by predicting the amount of traffic at different times of the day so that accordingly we can turn the signals green/red for a specific time.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114" name="Shape 114"/>
        <p:cNvGrpSpPr/>
        <p:nvPr/>
      </p:nvGrpSpPr>
      <p:grpSpPr>
        <a:xfrm>
          <a:off x="0" y="0"/>
          <a:ext cx="0" cy="0"/>
          <a:chOff x="0" y="0"/>
          <a:chExt cx="0" cy="0"/>
        </a:xfrm>
      </p:grpSpPr>
      <p:sp>
        <p:nvSpPr>
          <p:cNvPr id="115" name="Google Shape;115;p16"/>
          <p:cNvSpPr txBox="1"/>
          <p:nvPr/>
        </p:nvSpPr>
        <p:spPr>
          <a:xfrm>
            <a:off x="1028700" y="1028700"/>
            <a:ext cx="6910589" cy="1285875"/>
          </a:xfrm>
          <a:prstGeom prst="rect">
            <a:avLst/>
          </a:prstGeom>
          <a:noFill/>
          <a:ln>
            <a:noFill/>
          </a:ln>
        </p:spPr>
        <p:txBody>
          <a:bodyPr anchorCtr="0" anchor="t" bIns="0" lIns="0" spcFirstLastPara="1" rIns="0" wrap="square" tIns="0">
            <a:spAutoFit/>
          </a:bodyPr>
          <a:lstStyle/>
          <a:p>
            <a:pPr indent="0" lvl="0" marL="0" marR="0" rtl="0" algn="l">
              <a:lnSpc>
                <a:spcPct val="120002"/>
              </a:lnSpc>
              <a:spcBef>
                <a:spcPts val="0"/>
              </a:spcBef>
              <a:spcAft>
                <a:spcPts val="0"/>
              </a:spcAft>
              <a:buNone/>
            </a:pPr>
            <a:r>
              <a:rPr b="1" i="0" lang="en-US" sz="8499" u="none" cap="none" strike="noStrike">
                <a:solidFill>
                  <a:srgbClr val="000000"/>
                </a:solidFill>
                <a:latin typeface="Fira Sans"/>
                <a:ea typeface="Fira Sans"/>
                <a:cs typeface="Fira Sans"/>
                <a:sym typeface="Fira Sans"/>
              </a:rPr>
              <a:t>Problems</a:t>
            </a:r>
            <a:endParaRPr/>
          </a:p>
        </p:txBody>
      </p:sp>
      <p:sp>
        <p:nvSpPr>
          <p:cNvPr id="116" name="Google Shape;116;p16"/>
          <p:cNvSpPr txBox="1"/>
          <p:nvPr/>
        </p:nvSpPr>
        <p:spPr>
          <a:xfrm>
            <a:off x="1028700" y="2266950"/>
            <a:ext cx="10717855" cy="7432675"/>
          </a:xfrm>
          <a:prstGeom prst="rect">
            <a:avLst/>
          </a:prstGeom>
          <a:noFill/>
          <a:ln>
            <a:noFill/>
          </a:ln>
        </p:spPr>
        <p:txBody>
          <a:bodyPr anchorCtr="0" anchor="t" bIns="0" lIns="0" spcFirstLastPara="1" rIns="0" wrap="square" tIns="0">
            <a:spAutoFit/>
          </a:bodyPr>
          <a:lstStyle/>
          <a:p>
            <a:pPr indent="-269874" lvl="1" marL="539749" marR="0" rtl="0" algn="l">
              <a:lnSpc>
                <a:spcPct val="140016"/>
              </a:lnSpc>
              <a:spcBef>
                <a:spcPts val="0"/>
              </a:spcBef>
              <a:spcAft>
                <a:spcPts val="0"/>
              </a:spcAft>
              <a:buClr>
                <a:srgbClr val="000000"/>
              </a:buClr>
              <a:buSzPts val="2499"/>
              <a:buFont typeface="Arial"/>
              <a:buChar char="•"/>
            </a:pPr>
            <a:r>
              <a:rPr b="0" i="0" lang="en-US" sz="2499" u="none" cap="none" strike="noStrike">
                <a:solidFill>
                  <a:srgbClr val="000000"/>
                </a:solidFill>
                <a:latin typeface="Fira Sans Light"/>
                <a:ea typeface="Fira Sans Light"/>
                <a:cs typeface="Fira Sans Light"/>
                <a:sym typeface="Fira Sans Light"/>
              </a:rPr>
              <a:t>Often, the reason first responders cannot get patients to a hospital in time is because of traffic jams. In 2017, 20% of emergency patients' deaths were caused by traffic jams.</a:t>
            </a:r>
            <a:endParaRPr/>
          </a:p>
          <a:p>
            <a:pPr indent="0" lvl="0" marL="0" marR="0" rtl="0" algn="l">
              <a:lnSpc>
                <a:spcPct val="140016"/>
              </a:lnSpc>
              <a:spcBef>
                <a:spcPts val="0"/>
              </a:spcBef>
              <a:spcAft>
                <a:spcPts val="0"/>
              </a:spcAft>
              <a:buNone/>
            </a:pPr>
            <a:r>
              <a:t/>
            </a:r>
            <a:endParaRPr b="0" i="0" sz="2499" u="none" cap="none" strike="noStrike">
              <a:solidFill>
                <a:srgbClr val="000000"/>
              </a:solidFill>
              <a:latin typeface="Fira Sans Light"/>
              <a:ea typeface="Fira Sans Light"/>
              <a:cs typeface="Fira Sans Light"/>
              <a:sym typeface="Fira Sans Light"/>
            </a:endParaRPr>
          </a:p>
          <a:p>
            <a:pPr indent="-269874" lvl="1" marL="539749" marR="0" rtl="0" algn="l">
              <a:lnSpc>
                <a:spcPct val="140016"/>
              </a:lnSpc>
              <a:spcBef>
                <a:spcPts val="0"/>
              </a:spcBef>
              <a:spcAft>
                <a:spcPts val="0"/>
              </a:spcAft>
              <a:buClr>
                <a:srgbClr val="000000"/>
              </a:buClr>
              <a:buSzPts val="2499"/>
              <a:buFont typeface="Arial"/>
              <a:buChar char="•"/>
            </a:pPr>
            <a:r>
              <a:rPr b="0" i="0" lang="en-US" sz="2499" u="none" cap="none" strike="noStrike">
                <a:solidFill>
                  <a:srgbClr val="000000"/>
                </a:solidFill>
                <a:latin typeface="Fira Sans Light"/>
                <a:ea typeface="Fira Sans Light"/>
                <a:cs typeface="Fira Sans Light"/>
                <a:sym typeface="Fira Sans Light"/>
              </a:rPr>
              <a:t>Heavy traffic congestion increases traffic flow and thus produces more O3 precursor emissions, leading to more adverse air quality issues.</a:t>
            </a:r>
            <a:endParaRPr/>
          </a:p>
          <a:p>
            <a:pPr indent="0" lvl="0" marL="0" marR="0" rtl="0" algn="l">
              <a:lnSpc>
                <a:spcPct val="140016"/>
              </a:lnSpc>
              <a:spcBef>
                <a:spcPts val="0"/>
              </a:spcBef>
              <a:spcAft>
                <a:spcPts val="0"/>
              </a:spcAft>
              <a:buNone/>
            </a:pPr>
            <a:r>
              <a:t/>
            </a:r>
            <a:endParaRPr b="0" i="0" sz="2499" u="none" cap="none" strike="noStrike">
              <a:solidFill>
                <a:srgbClr val="000000"/>
              </a:solidFill>
              <a:latin typeface="Fira Sans Light"/>
              <a:ea typeface="Fira Sans Light"/>
              <a:cs typeface="Fira Sans Light"/>
              <a:sym typeface="Fira Sans Light"/>
            </a:endParaRPr>
          </a:p>
          <a:p>
            <a:pPr indent="-269874" lvl="1" marL="539749" marR="0" rtl="0" algn="l">
              <a:lnSpc>
                <a:spcPct val="140016"/>
              </a:lnSpc>
              <a:spcBef>
                <a:spcPts val="0"/>
              </a:spcBef>
              <a:spcAft>
                <a:spcPts val="0"/>
              </a:spcAft>
              <a:buClr>
                <a:srgbClr val="000000"/>
              </a:buClr>
              <a:buSzPts val="2499"/>
              <a:buFont typeface="Arial"/>
              <a:buChar char="•"/>
            </a:pPr>
            <a:r>
              <a:rPr b="0" i="0" lang="en-US" sz="2499" u="none" cap="none" strike="noStrike">
                <a:solidFill>
                  <a:srgbClr val="000000"/>
                </a:solidFill>
                <a:latin typeface="Fira Sans Light"/>
                <a:ea typeface="Fira Sans Light"/>
                <a:cs typeface="Fira Sans Light"/>
                <a:sym typeface="Fira Sans Light"/>
              </a:rPr>
              <a:t>According to the Central Pollution Control Board (CPCB), many Indian cities routinely experience daytime noise levels exceeding to 85 decibels with the permissible limit being 70 decibels.</a:t>
            </a:r>
            <a:endParaRPr/>
          </a:p>
          <a:p>
            <a:pPr indent="0" lvl="0" marL="0" marR="0" rtl="0" algn="l">
              <a:lnSpc>
                <a:spcPct val="140016"/>
              </a:lnSpc>
              <a:spcBef>
                <a:spcPts val="0"/>
              </a:spcBef>
              <a:spcAft>
                <a:spcPts val="0"/>
              </a:spcAft>
              <a:buNone/>
            </a:pPr>
            <a:r>
              <a:t/>
            </a:r>
            <a:endParaRPr b="0" i="0" sz="2499" u="none" cap="none" strike="noStrike">
              <a:solidFill>
                <a:srgbClr val="000000"/>
              </a:solidFill>
              <a:latin typeface="Fira Sans Light"/>
              <a:ea typeface="Fira Sans Light"/>
              <a:cs typeface="Fira Sans Light"/>
              <a:sym typeface="Fira Sans Light"/>
            </a:endParaRPr>
          </a:p>
          <a:p>
            <a:pPr indent="-269874" lvl="1" marL="539749" marR="0" rtl="0" algn="l">
              <a:lnSpc>
                <a:spcPct val="140016"/>
              </a:lnSpc>
              <a:spcBef>
                <a:spcPts val="0"/>
              </a:spcBef>
              <a:spcAft>
                <a:spcPts val="0"/>
              </a:spcAft>
              <a:buClr>
                <a:srgbClr val="000000"/>
              </a:buClr>
              <a:buSzPts val="2499"/>
              <a:buFont typeface="Arial"/>
              <a:buChar char="•"/>
            </a:pPr>
            <a:r>
              <a:rPr b="0" i="0" lang="en-US" sz="2499" u="none" cap="none" strike="noStrike">
                <a:solidFill>
                  <a:srgbClr val="000000"/>
                </a:solidFill>
                <a:latin typeface="Fira Sans Light"/>
                <a:ea typeface="Fira Sans Light"/>
                <a:cs typeface="Fira Sans Light"/>
                <a:sym typeface="Fira Sans Light"/>
              </a:rPr>
              <a:t>On average 120 man-hours per year are lost per person in the metropolitan cities of India.</a:t>
            </a:r>
            <a:endParaRPr/>
          </a:p>
          <a:p>
            <a:pPr indent="0" lvl="0" marL="0" marR="0" rtl="0" algn="l">
              <a:lnSpc>
                <a:spcPct val="140016"/>
              </a:lnSpc>
              <a:spcBef>
                <a:spcPts val="0"/>
              </a:spcBef>
              <a:spcAft>
                <a:spcPts val="0"/>
              </a:spcAft>
              <a:buNone/>
            </a:pPr>
            <a:r>
              <a:t/>
            </a:r>
            <a:endParaRPr b="0" i="0" sz="2499" u="none" cap="none" strike="noStrike">
              <a:solidFill>
                <a:srgbClr val="000000"/>
              </a:solidFill>
              <a:latin typeface="Fira Sans Light"/>
              <a:ea typeface="Fira Sans Light"/>
              <a:cs typeface="Fira Sans Light"/>
              <a:sym typeface="Fira Sans Light"/>
            </a:endParaRPr>
          </a:p>
          <a:p>
            <a:pPr indent="-269874" lvl="1" marL="539749" marR="0" rtl="0" algn="l">
              <a:lnSpc>
                <a:spcPct val="140016"/>
              </a:lnSpc>
              <a:spcBef>
                <a:spcPts val="0"/>
              </a:spcBef>
              <a:spcAft>
                <a:spcPts val="0"/>
              </a:spcAft>
              <a:buClr>
                <a:srgbClr val="000000"/>
              </a:buClr>
              <a:buSzPts val="2499"/>
              <a:buFont typeface="Arial"/>
              <a:buChar char="•"/>
            </a:pPr>
            <a:r>
              <a:rPr b="0" i="0" lang="en-US" sz="2499" u="none" cap="none" strike="noStrike">
                <a:solidFill>
                  <a:srgbClr val="000000"/>
                </a:solidFill>
                <a:latin typeface="Fira Sans Light"/>
                <a:ea typeface="Fira Sans Light"/>
                <a:cs typeface="Fira Sans Light"/>
                <a:sym typeface="Fira Sans Light"/>
              </a:rPr>
              <a:t>The socio-economic loss due to traffic woes in the year 2019 was estimated to be around Rs 20,000 crore, which is approximately 0.55% to 1.35% of India's GDP.</a:t>
            </a:r>
            <a:endParaRPr/>
          </a:p>
        </p:txBody>
      </p:sp>
      <p:sp>
        <p:nvSpPr>
          <p:cNvPr id="117" name="Google Shape;117;p16"/>
          <p:cNvSpPr/>
          <p:nvPr/>
        </p:nvSpPr>
        <p:spPr>
          <a:xfrm>
            <a:off x="16799111" y="2687862"/>
            <a:ext cx="2977778" cy="257877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a:ln>
            <a:noFill/>
          </a:ln>
        </p:spPr>
      </p:sp>
      <p:sp>
        <p:nvSpPr>
          <p:cNvPr id="118" name="Google Shape;118;p16"/>
          <p:cNvSpPr/>
          <p:nvPr/>
        </p:nvSpPr>
        <p:spPr>
          <a:xfrm>
            <a:off x="13660090" y="-135282"/>
            <a:ext cx="4201515" cy="3638531"/>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119" name="Google Shape;119;p16"/>
          <p:cNvSpPr/>
          <p:nvPr/>
        </p:nvSpPr>
        <p:spPr>
          <a:xfrm>
            <a:off x="13243939" y="-956153"/>
            <a:ext cx="2481390" cy="2148895"/>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a:ln>
            <a:noFill/>
          </a:ln>
        </p:spPr>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123" name="Shape 123"/>
        <p:cNvGrpSpPr/>
        <p:nvPr/>
      </p:nvGrpSpPr>
      <p:grpSpPr>
        <a:xfrm>
          <a:off x="0" y="0"/>
          <a:ext cx="0" cy="0"/>
          <a:chOff x="0" y="0"/>
          <a:chExt cx="0" cy="0"/>
        </a:xfrm>
      </p:grpSpPr>
      <p:sp>
        <p:nvSpPr>
          <p:cNvPr id="124" name="Google Shape;124;p17"/>
          <p:cNvSpPr txBox="1"/>
          <p:nvPr/>
        </p:nvSpPr>
        <p:spPr>
          <a:xfrm>
            <a:off x="1028700" y="647468"/>
            <a:ext cx="8295112" cy="123825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8100" u="none" cap="none" strike="noStrike">
                <a:solidFill>
                  <a:srgbClr val="000000"/>
                </a:solidFill>
                <a:latin typeface="Fira Sans Medium"/>
                <a:ea typeface="Fira Sans Medium"/>
                <a:cs typeface="Fira Sans Medium"/>
                <a:sym typeface="Fira Sans Medium"/>
              </a:rPr>
              <a:t>Market Research</a:t>
            </a:r>
            <a:endParaRPr/>
          </a:p>
        </p:txBody>
      </p:sp>
      <p:sp>
        <p:nvSpPr>
          <p:cNvPr id="125" name="Google Shape;125;p17"/>
          <p:cNvSpPr/>
          <p:nvPr/>
        </p:nvSpPr>
        <p:spPr>
          <a:xfrm rot="10800000">
            <a:off x="-1306086" y="4784384"/>
            <a:ext cx="4985461" cy="4317433"/>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a:ln>
            <a:noFill/>
          </a:ln>
        </p:spPr>
      </p:sp>
      <p:sp>
        <p:nvSpPr>
          <p:cNvPr id="126" name="Google Shape;126;p17"/>
          <p:cNvSpPr/>
          <p:nvPr/>
        </p:nvSpPr>
        <p:spPr>
          <a:xfrm rot="10800000">
            <a:off x="3061137" y="7468788"/>
            <a:ext cx="3480308" cy="3013963"/>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a:ln>
            <a:noFill/>
          </a:ln>
        </p:spPr>
      </p:sp>
      <p:sp>
        <p:nvSpPr>
          <p:cNvPr id="127" name="Google Shape;127;p17"/>
          <p:cNvSpPr/>
          <p:nvPr/>
        </p:nvSpPr>
        <p:spPr>
          <a:xfrm rot="10800000">
            <a:off x="2780085" y="4005595"/>
            <a:ext cx="1798578" cy="155757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128" name="Google Shape;128;p17"/>
          <p:cNvSpPr/>
          <p:nvPr/>
        </p:nvSpPr>
        <p:spPr>
          <a:xfrm rot="10800000">
            <a:off x="300983" y="7795449"/>
            <a:ext cx="3378391" cy="2925703"/>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129" name="Google Shape;129;p17"/>
          <p:cNvSpPr txBox="1"/>
          <p:nvPr/>
        </p:nvSpPr>
        <p:spPr>
          <a:xfrm>
            <a:off x="6803021" y="2262722"/>
            <a:ext cx="10841361" cy="6990281"/>
          </a:xfrm>
          <a:prstGeom prst="rect">
            <a:avLst/>
          </a:prstGeom>
          <a:noFill/>
          <a:ln>
            <a:noFill/>
          </a:ln>
        </p:spPr>
        <p:txBody>
          <a:bodyPr anchorCtr="0" anchor="t" bIns="0" lIns="0" spcFirstLastPara="1" rIns="0" wrap="square" tIns="0">
            <a:spAutoFit/>
          </a:bodyPr>
          <a:lstStyle/>
          <a:p>
            <a:pPr indent="0" lvl="0" marL="0" marR="0" rtl="0" algn="l">
              <a:lnSpc>
                <a:spcPct val="139970"/>
              </a:lnSpc>
              <a:spcBef>
                <a:spcPts val="0"/>
              </a:spcBef>
              <a:spcAft>
                <a:spcPts val="0"/>
              </a:spcAft>
              <a:buNone/>
            </a:pPr>
            <a:r>
              <a:rPr b="0" i="0" lang="en-US" sz="2667" u="none" cap="none" strike="noStrike">
                <a:solidFill>
                  <a:srgbClr val="000000"/>
                </a:solidFill>
                <a:latin typeface="Fira Sans Light"/>
                <a:ea typeface="Fira Sans Light"/>
                <a:cs typeface="Fira Sans Light"/>
                <a:sym typeface="Fira Sans Light"/>
              </a:rPr>
              <a:t>Some of the specific ways in which poor signal timings can contribute to traffic congestion include:</a:t>
            </a:r>
            <a:endParaRPr/>
          </a:p>
          <a:p>
            <a:pPr indent="0" lvl="0" marL="0" marR="0" rtl="0" algn="l">
              <a:lnSpc>
                <a:spcPct val="139970"/>
              </a:lnSpc>
              <a:spcBef>
                <a:spcPts val="0"/>
              </a:spcBef>
              <a:spcAft>
                <a:spcPts val="0"/>
              </a:spcAft>
              <a:buNone/>
            </a:pPr>
            <a:r>
              <a:t/>
            </a:r>
            <a:endParaRPr b="0" i="0" sz="2667" u="none" cap="none" strike="noStrike">
              <a:solidFill>
                <a:srgbClr val="000000"/>
              </a:solidFill>
              <a:latin typeface="Fira Sans Light"/>
              <a:ea typeface="Fira Sans Light"/>
              <a:cs typeface="Fira Sans Light"/>
              <a:sym typeface="Fira Sans Light"/>
            </a:endParaRPr>
          </a:p>
          <a:p>
            <a:pPr indent="-287910" lvl="1" marL="575820" marR="0" rtl="0" algn="l">
              <a:lnSpc>
                <a:spcPct val="139970"/>
              </a:lnSpc>
              <a:spcBef>
                <a:spcPts val="0"/>
              </a:spcBef>
              <a:spcAft>
                <a:spcPts val="0"/>
              </a:spcAft>
              <a:buClr>
                <a:srgbClr val="000000"/>
              </a:buClr>
              <a:buSzPts val="2667"/>
              <a:buFont typeface="Arial"/>
              <a:buChar char="•"/>
            </a:pPr>
            <a:r>
              <a:rPr b="0" i="0" lang="en-US" sz="2667" u="none" cap="none" strike="noStrike">
                <a:solidFill>
                  <a:srgbClr val="000000"/>
                </a:solidFill>
                <a:latin typeface="Fira Sans Light"/>
                <a:ea typeface="Fira Sans Light"/>
                <a:cs typeface="Fira Sans Light"/>
                <a:sym typeface="Fira Sans Light"/>
              </a:rPr>
              <a:t>Increased vehicle idling: When signals are not timed correctly, vehicles often have to wait longer for red lights. This can lead to increased idling, which wastes fuel and contributes to air pollution.</a:t>
            </a:r>
            <a:endParaRPr/>
          </a:p>
          <a:p>
            <a:pPr indent="-287910" lvl="1" marL="575820" marR="0" rtl="0" algn="l">
              <a:lnSpc>
                <a:spcPct val="139970"/>
              </a:lnSpc>
              <a:spcBef>
                <a:spcPts val="0"/>
              </a:spcBef>
              <a:spcAft>
                <a:spcPts val="0"/>
              </a:spcAft>
              <a:buClr>
                <a:srgbClr val="000000"/>
              </a:buClr>
              <a:buSzPts val="2667"/>
              <a:buFont typeface="Arial"/>
              <a:buChar char="•"/>
            </a:pPr>
            <a:r>
              <a:rPr b="0" i="0" lang="en-US" sz="2667" u="none" cap="none" strike="noStrike">
                <a:solidFill>
                  <a:srgbClr val="000000"/>
                </a:solidFill>
                <a:latin typeface="Fira Sans Light"/>
                <a:ea typeface="Fira Sans Light"/>
                <a:cs typeface="Fira Sans Light"/>
                <a:sym typeface="Fira Sans Light"/>
              </a:rPr>
              <a:t>Stop-and-go traffic: Poor signal timings can also lead to stop-and-go traffic. This is when vehicles have to repeatedly accelerate and decelerate as they approach and depart from intersections. Stop-and-go traffic is less efficient than steady-flowing traffic, and it can also lead to increased fuel consumption and emissions.</a:t>
            </a:r>
            <a:endParaRPr/>
          </a:p>
          <a:p>
            <a:pPr indent="-287910" lvl="1" marL="575820" marR="0" rtl="0" algn="l">
              <a:lnSpc>
                <a:spcPct val="139970"/>
              </a:lnSpc>
              <a:spcBef>
                <a:spcPts val="0"/>
              </a:spcBef>
              <a:spcAft>
                <a:spcPts val="0"/>
              </a:spcAft>
              <a:buClr>
                <a:srgbClr val="000000"/>
              </a:buClr>
              <a:buSzPts val="2667"/>
              <a:buFont typeface="Arial"/>
              <a:buChar char="•"/>
            </a:pPr>
            <a:r>
              <a:rPr b="0" i="0" lang="en-US" sz="2667" u="none" cap="none" strike="noStrike">
                <a:solidFill>
                  <a:srgbClr val="000000"/>
                </a:solidFill>
                <a:latin typeface="Fira Sans Light"/>
                <a:ea typeface="Fira Sans Light"/>
                <a:cs typeface="Fira Sans Light"/>
                <a:sym typeface="Fira Sans Light"/>
              </a:rPr>
              <a:t>Increased queue lengths: When signals are not timed correctly, queues of vehicles can build up at intersections. This can block other intersections and cause congestion to spread to other areas of the road network.</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133" name="Shape 133"/>
        <p:cNvGrpSpPr/>
        <p:nvPr/>
      </p:nvGrpSpPr>
      <p:grpSpPr>
        <a:xfrm>
          <a:off x="0" y="0"/>
          <a:ext cx="0" cy="0"/>
          <a:chOff x="0" y="0"/>
          <a:chExt cx="0" cy="0"/>
        </a:xfrm>
      </p:grpSpPr>
      <p:sp>
        <p:nvSpPr>
          <p:cNvPr id="134" name="Google Shape;134;p18"/>
          <p:cNvSpPr txBox="1"/>
          <p:nvPr/>
        </p:nvSpPr>
        <p:spPr>
          <a:xfrm>
            <a:off x="1028700" y="647468"/>
            <a:ext cx="8295112" cy="123825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8100" u="none" cap="none" strike="noStrike">
                <a:solidFill>
                  <a:srgbClr val="000000"/>
                </a:solidFill>
                <a:latin typeface="Fira Sans Medium"/>
                <a:ea typeface="Fira Sans Medium"/>
                <a:cs typeface="Fira Sans Medium"/>
                <a:sym typeface="Fira Sans Medium"/>
              </a:rPr>
              <a:t>Market Research</a:t>
            </a:r>
            <a:endParaRPr/>
          </a:p>
        </p:txBody>
      </p:sp>
      <p:sp>
        <p:nvSpPr>
          <p:cNvPr id="135" name="Google Shape;135;p18"/>
          <p:cNvSpPr/>
          <p:nvPr/>
        </p:nvSpPr>
        <p:spPr>
          <a:xfrm rot="10800000">
            <a:off x="-1306086" y="4784384"/>
            <a:ext cx="4985461" cy="4317433"/>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a:ln>
            <a:noFill/>
          </a:ln>
        </p:spPr>
      </p:sp>
      <p:sp>
        <p:nvSpPr>
          <p:cNvPr id="136" name="Google Shape;136;p18"/>
          <p:cNvSpPr/>
          <p:nvPr/>
        </p:nvSpPr>
        <p:spPr>
          <a:xfrm rot="10800000">
            <a:off x="3061137" y="7468788"/>
            <a:ext cx="3480308" cy="3013963"/>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a:ln>
            <a:noFill/>
          </a:ln>
        </p:spPr>
      </p:sp>
      <p:sp>
        <p:nvSpPr>
          <p:cNvPr id="137" name="Google Shape;137;p18"/>
          <p:cNvSpPr/>
          <p:nvPr/>
        </p:nvSpPr>
        <p:spPr>
          <a:xfrm rot="10800000">
            <a:off x="2780085" y="4005595"/>
            <a:ext cx="1798578" cy="1557577"/>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138" name="Google Shape;138;p18"/>
          <p:cNvSpPr/>
          <p:nvPr/>
        </p:nvSpPr>
        <p:spPr>
          <a:xfrm rot="10800000">
            <a:off x="300983" y="7795449"/>
            <a:ext cx="3378391" cy="2925703"/>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139" name="Google Shape;139;p18"/>
          <p:cNvSpPr txBox="1"/>
          <p:nvPr/>
        </p:nvSpPr>
        <p:spPr>
          <a:xfrm>
            <a:off x="6541445" y="1828568"/>
            <a:ext cx="11746555" cy="7677066"/>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b="0" i="0" lang="en-US" sz="2602" u="none" cap="none" strike="noStrike">
                <a:solidFill>
                  <a:srgbClr val="000000"/>
                </a:solidFill>
                <a:latin typeface="Fira Sans Light"/>
                <a:ea typeface="Fira Sans Light"/>
                <a:cs typeface="Fira Sans Light"/>
                <a:sym typeface="Fira Sans Light"/>
              </a:rPr>
              <a:t>Here are some more specific numbers and percentages on the effect of poor signal timings on traffic congestion:</a:t>
            </a:r>
            <a:endParaRPr/>
          </a:p>
          <a:p>
            <a:pPr indent="-280923" lvl="1" marL="561846" marR="0" rtl="0" algn="l">
              <a:lnSpc>
                <a:spcPct val="140007"/>
              </a:lnSpc>
              <a:spcBef>
                <a:spcPts val="0"/>
              </a:spcBef>
              <a:spcAft>
                <a:spcPts val="0"/>
              </a:spcAft>
              <a:buClr>
                <a:srgbClr val="000000"/>
              </a:buClr>
              <a:buSzPts val="2602"/>
              <a:buFont typeface="Arial"/>
              <a:buChar char="•"/>
            </a:pPr>
            <a:r>
              <a:rPr b="0" i="0" lang="en-US" sz="2602" u="none" cap="none" strike="noStrike">
                <a:solidFill>
                  <a:srgbClr val="000000"/>
                </a:solidFill>
                <a:latin typeface="Fira Sans Light"/>
                <a:ea typeface="Fira Sans Light"/>
                <a:cs typeface="Fira Sans Light"/>
                <a:sym typeface="Fira Sans Light"/>
              </a:rPr>
              <a:t>According to the Federal Highway Administration (FHWA), poor signal timing can contribute to as much as 50% of traffic congestion in urban areas.</a:t>
            </a:r>
            <a:endParaRPr/>
          </a:p>
          <a:p>
            <a:pPr indent="-280923" lvl="1" marL="561846" marR="0" rtl="0" algn="l">
              <a:lnSpc>
                <a:spcPct val="140007"/>
              </a:lnSpc>
              <a:spcBef>
                <a:spcPts val="0"/>
              </a:spcBef>
              <a:spcAft>
                <a:spcPts val="0"/>
              </a:spcAft>
              <a:buClr>
                <a:srgbClr val="000000"/>
              </a:buClr>
              <a:buSzPts val="2602"/>
              <a:buFont typeface="Arial"/>
              <a:buChar char="•"/>
            </a:pPr>
            <a:r>
              <a:rPr b="0" i="0" lang="en-US" sz="2602" u="none" cap="none" strike="noStrike">
                <a:solidFill>
                  <a:srgbClr val="000000"/>
                </a:solidFill>
                <a:latin typeface="Fira Sans Light"/>
                <a:ea typeface="Fira Sans Light"/>
                <a:cs typeface="Fira Sans Light"/>
                <a:sym typeface="Fira Sans Light"/>
              </a:rPr>
              <a:t>A study by the Texas Transportation Institute found that improving signal timings can reduce vehicle delays by up to 15% and travel times by up to 10%.</a:t>
            </a:r>
            <a:endParaRPr/>
          </a:p>
          <a:p>
            <a:pPr indent="0" lvl="0" marL="0" marR="0" rtl="0" algn="l">
              <a:lnSpc>
                <a:spcPct val="140007"/>
              </a:lnSpc>
              <a:spcBef>
                <a:spcPts val="0"/>
              </a:spcBef>
              <a:spcAft>
                <a:spcPts val="0"/>
              </a:spcAft>
              <a:buNone/>
            </a:pPr>
            <a:r>
              <a:t/>
            </a:r>
            <a:endParaRPr b="0" i="0" sz="2602" u="none" cap="none" strike="noStrike">
              <a:solidFill>
                <a:srgbClr val="000000"/>
              </a:solidFill>
              <a:latin typeface="Fira Sans Light"/>
              <a:ea typeface="Fira Sans Light"/>
              <a:cs typeface="Fira Sans Light"/>
              <a:sym typeface="Fira Sans Light"/>
            </a:endParaRPr>
          </a:p>
          <a:p>
            <a:pPr indent="0" lvl="0" marL="0" marR="0" rtl="0" algn="l">
              <a:lnSpc>
                <a:spcPct val="140016"/>
              </a:lnSpc>
              <a:spcBef>
                <a:spcPts val="0"/>
              </a:spcBef>
              <a:spcAft>
                <a:spcPts val="0"/>
              </a:spcAft>
              <a:buNone/>
            </a:pPr>
            <a:r>
              <a:rPr b="0" i="0" lang="en-US" sz="2439" u="none" cap="none" strike="noStrike">
                <a:solidFill>
                  <a:srgbClr val="000000"/>
                </a:solidFill>
                <a:latin typeface="Fira Sans Light"/>
                <a:ea typeface="Fira Sans Light"/>
                <a:cs typeface="Fira Sans Light"/>
                <a:sym typeface="Fira Sans Light"/>
              </a:rPr>
              <a:t>Here are some specific examples of how improving signal timings has reduced traffic congestion in different cities:</a:t>
            </a:r>
            <a:endParaRPr/>
          </a:p>
          <a:p>
            <a:pPr indent="-280923" lvl="1" marL="561846" marR="0" rtl="0" algn="l">
              <a:lnSpc>
                <a:spcPct val="140007"/>
              </a:lnSpc>
              <a:spcBef>
                <a:spcPts val="0"/>
              </a:spcBef>
              <a:spcAft>
                <a:spcPts val="0"/>
              </a:spcAft>
              <a:buClr>
                <a:srgbClr val="000000"/>
              </a:buClr>
              <a:buSzPts val="2602"/>
              <a:buFont typeface="Arial"/>
              <a:buChar char="•"/>
            </a:pPr>
            <a:r>
              <a:rPr b="0" i="0" lang="en-US" sz="2602" u="none" cap="none" strike="noStrike">
                <a:solidFill>
                  <a:srgbClr val="000000"/>
                </a:solidFill>
                <a:latin typeface="Fira Sans Light"/>
                <a:ea typeface="Fira Sans Light"/>
                <a:cs typeface="Fira Sans Light"/>
                <a:sym typeface="Fira Sans Light"/>
              </a:rPr>
              <a:t>In Los Angeles, California, a city-wide effort to improve signal timing reduced vehicle delays by 10% and travel times by 7%.</a:t>
            </a:r>
            <a:endParaRPr/>
          </a:p>
          <a:p>
            <a:pPr indent="-280923" lvl="1" marL="561846" marR="0" rtl="0" algn="l">
              <a:lnSpc>
                <a:spcPct val="140007"/>
              </a:lnSpc>
              <a:spcBef>
                <a:spcPts val="0"/>
              </a:spcBef>
              <a:spcAft>
                <a:spcPts val="0"/>
              </a:spcAft>
              <a:buClr>
                <a:srgbClr val="000000"/>
              </a:buClr>
              <a:buSzPts val="2602"/>
              <a:buFont typeface="Arial"/>
              <a:buChar char="•"/>
            </a:pPr>
            <a:r>
              <a:rPr b="0" i="0" lang="en-US" sz="2602" u="none" cap="none" strike="noStrike">
                <a:solidFill>
                  <a:srgbClr val="000000"/>
                </a:solidFill>
                <a:latin typeface="Fira Sans Light"/>
                <a:ea typeface="Fira Sans Light"/>
                <a:cs typeface="Fira Sans Light"/>
                <a:sym typeface="Fira Sans Light"/>
              </a:rPr>
              <a:t>In New York City, New York, a program to coordinate signal timing at major intersections reduced vehicle delays by 15% and travel times by 10%.</a:t>
            </a:r>
            <a:endParaRPr/>
          </a:p>
          <a:p>
            <a:pPr indent="-280923" lvl="1" marL="561846" marR="0" rtl="0" algn="l">
              <a:lnSpc>
                <a:spcPct val="140007"/>
              </a:lnSpc>
              <a:spcBef>
                <a:spcPts val="0"/>
              </a:spcBef>
              <a:spcAft>
                <a:spcPts val="0"/>
              </a:spcAft>
              <a:buClr>
                <a:srgbClr val="000000"/>
              </a:buClr>
              <a:buSzPts val="2602"/>
              <a:buFont typeface="Arial"/>
              <a:buChar char="•"/>
            </a:pPr>
            <a:r>
              <a:rPr b="0" i="0" lang="en-US" sz="2602" u="none" cap="none" strike="noStrike">
                <a:solidFill>
                  <a:srgbClr val="000000"/>
                </a:solidFill>
                <a:latin typeface="Fira Sans Light"/>
                <a:ea typeface="Fira Sans Light"/>
                <a:cs typeface="Fira Sans Light"/>
                <a:sym typeface="Fira Sans Light"/>
              </a:rPr>
              <a:t>In London, England, a program to improve signal timing on a busy corridor reduced vehicle delays by 20% and travel times by 15%.</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143" name="Shape 143"/>
        <p:cNvGrpSpPr/>
        <p:nvPr/>
      </p:nvGrpSpPr>
      <p:grpSpPr>
        <a:xfrm>
          <a:off x="0" y="0"/>
          <a:ext cx="0" cy="0"/>
          <a:chOff x="0" y="0"/>
          <a:chExt cx="0" cy="0"/>
        </a:xfrm>
      </p:grpSpPr>
      <p:sp>
        <p:nvSpPr>
          <p:cNvPr id="144" name="Google Shape;144;p19"/>
          <p:cNvSpPr txBox="1"/>
          <p:nvPr/>
        </p:nvSpPr>
        <p:spPr>
          <a:xfrm>
            <a:off x="755165" y="258627"/>
            <a:ext cx="15848526" cy="1168012"/>
          </a:xfrm>
          <a:prstGeom prst="rect">
            <a:avLst/>
          </a:prstGeom>
          <a:noFill/>
          <a:ln>
            <a:noFill/>
          </a:ln>
        </p:spPr>
        <p:txBody>
          <a:bodyPr anchorCtr="0" anchor="t" bIns="0" lIns="0" spcFirstLastPara="1" rIns="0" wrap="square" tIns="0">
            <a:spAutoFit/>
          </a:bodyPr>
          <a:lstStyle/>
          <a:p>
            <a:pPr indent="0" lvl="0" marL="0" marR="0" rtl="0" algn="l">
              <a:lnSpc>
                <a:spcPct val="133333"/>
              </a:lnSpc>
              <a:spcBef>
                <a:spcPts val="0"/>
              </a:spcBef>
              <a:spcAft>
                <a:spcPts val="0"/>
              </a:spcAft>
              <a:buNone/>
            </a:pPr>
            <a:r>
              <a:rPr b="0" i="0" lang="en-US" sz="7200" u="none" cap="none" strike="noStrike">
                <a:solidFill>
                  <a:srgbClr val="000000"/>
                </a:solidFill>
                <a:latin typeface="Fira Sans Medium"/>
                <a:ea typeface="Fira Sans Medium"/>
                <a:cs typeface="Fira Sans Medium"/>
                <a:sym typeface="Fira Sans Medium"/>
              </a:rPr>
              <a:t>Demonstration for Vehicle Detection </a:t>
            </a:r>
            <a:endParaRPr/>
          </a:p>
        </p:txBody>
      </p:sp>
      <p:pic>
        <p:nvPicPr>
          <p:cNvPr id="145" name="Google Shape;145;p19"/>
          <p:cNvPicPr preferRelativeResize="0"/>
          <p:nvPr/>
        </p:nvPicPr>
        <p:blipFill rotWithShape="1">
          <a:blip r:embed="rId3">
            <a:alphaModFix/>
          </a:blip>
          <a:srcRect b="0" l="0" r="0" t="0"/>
          <a:stretch/>
        </p:blipFill>
        <p:spPr>
          <a:xfrm>
            <a:off x="1684308" y="1487352"/>
            <a:ext cx="14919383" cy="839215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149" name="Shape 149"/>
        <p:cNvGrpSpPr/>
        <p:nvPr/>
      </p:nvGrpSpPr>
      <p:grpSpPr>
        <a:xfrm>
          <a:off x="0" y="0"/>
          <a:ext cx="0" cy="0"/>
          <a:chOff x="0" y="0"/>
          <a:chExt cx="0" cy="0"/>
        </a:xfrm>
      </p:grpSpPr>
      <p:sp>
        <p:nvSpPr>
          <p:cNvPr id="150" name="Google Shape;150;p20"/>
          <p:cNvSpPr txBox="1"/>
          <p:nvPr/>
        </p:nvSpPr>
        <p:spPr>
          <a:xfrm>
            <a:off x="722506" y="1015486"/>
            <a:ext cx="6425592" cy="12287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0" i="0" lang="en-US" sz="8000" u="none" cap="none" strike="noStrike">
                <a:solidFill>
                  <a:srgbClr val="000000"/>
                </a:solidFill>
                <a:latin typeface="Fira Sans Medium"/>
                <a:ea typeface="Fira Sans Medium"/>
                <a:cs typeface="Fira Sans Medium"/>
                <a:sym typeface="Fira Sans Medium"/>
              </a:rPr>
              <a:t>Raw DataSet</a:t>
            </a:r>
            <a:endParaRPr/>
          </a:p>
        </p:txBody>
      </p:sp>
      <p:sp>
        <p:nvSpPr>
          <p:cNvPr id="151" name="Google Shape;151;p20"/>
          <p:cNvSpPr/>
          <p:nvPr/>
        </p:nvSpPr>
        <p:spPr>
          <a:xfrm>
            <a:off x="16799111" y="2687862"/>
            <a:ext cx="2977778" cy="257877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a:ln>
            <a:noFill/>
          </a:ln>
        </p:spPr>
      </p:sp>
      <p:sp>
        <p:nvSpPr>
          <p:cNvPr id="152" name="Google Shape;152;p20"/>
          <p:cNvSpPr/>
          <p:nvPr/>
        </p:nvSpPr>
        <p:spPr>
          <a:xfrm>
            <a:off x="13660090" y="-135282"/>
            <a:ext cx="4201515" cy="3638531"/>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153" name="Google Shape;153;p20"/>
          <p:cNvSpPr/>
          <p:nvPr/>
        </p:nvSpPr>
        <p:spPr>
          <a:xfrm>
            <a:off x="13243939" y="-956153"/>
            <a:ext cx="2481390" cy="2148895"/>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a:ln>
            <a:noFill/>
          </a:ln>
        </p:spPr>
      </p:sp>
      <p:sp>
        <p:nvSpPr>
          <p:cNvPr id="154" name="Google Shape;154;p20"/>
          <p:cNvSpPr/>
          <p:nvPr/>
        </p:nvSpPr>
        <p:spPr>
          <a:xfrm>
            <a:off x="1047750" y="3977247"/>
            <a:ext cx="15583604" cy="4734481"/>
          </a:xfrm>
          <a:custGeom>
            <a:rect b="b" l="l" r="r" t="t"/>
            <a:pathLst>
              <a:path extrusionOk="0" h="4734481" w="15583604">
                <a:moveTo>
                  <a:pt x="0" y="0"/>
                </a:moveTo>
                <a:lnTo>
                  <a:pt x="15583604" y="0"/>
                </a:lnTo>
                <a:lnTo>
                  <a:pt x="15583604" y="4734480"/>
                </a:lnTo>
                <a:lnTo>
                  <a:pt x="0" y="4734480"/>
                </a:lnTo>
                <a:lnTo>
                  <a:pt x="0" y="0"/>
                </a:lnTo>
                <a:close/>
              </a:path>
            </a:pathLst>
          </a:custGeom>
          <a:blipFill rotWithShape="1">
            <a:blip r:embed="rId3">
              <a:alphaModFix/>
            </a:blip>
            <a:stretch>
              <a:fillRect b="0" l="0" r="0" t="0"/>
            </a:stretch>
          </a:blipFill>
          <a:ln>
            <a:noFill/>
          </a:ln>
        </p:spPr>
      </p:sp>
      <p:sp>
        <p:nvSpPr>
          <p:cNvPr id="155" name="Google Shape;155;p20"/>
          <p:cNvSpPr txBox="1"/>
          <p:nvPr/>
        </p:nvSpPr>
        <p:spPr>
          <a:xfrm>
            <a:off x="1028700" y="2435981"/>
            <a:ext cx="12979865" cy="1362710"/>
          </a:xfrm>
          <a:prstGeom prst="rect">
            <a:avLst/>
          </a:prstGeom>
          <a:noFill/>
          <a:ln>
            <a:noFill/>
          </a:ln>
        </p:spPr>
        <p:txBody>
          <a:bodyPr anchorCtr="0" anchor="t" bIns="0" lIns="0" spcFirstLastPara="1" rIns="0" wrap="square" tIns="0">
            <a:spAutoFit/>
          </a:bodyPr>
          <a:lstStyle/>
          <a:p>
            <a:pPr indent="0" lvl="0" marL="0" marR="0" rtl="0" algn="l">
              <a:lnSpc>
                <a:spcPct val="140015"/>
              </a:lnSpc>
              <a:spcBef>
                <a:spcPts val="0"/>
              </a:spcBef>
              <a:spcAft>
                <a:spcPts val="0"/>
              </a:spcAft>
              <a:buNone/>
            </a:pPr>
            <a:r>
              <a:rPr b="0" i="0" lang="en-US" sz="2599" u="none" cap="none" strike="noStrike">
                <a:solidFill>
                  <a:srgbClr val="000000"/>
                </a:solidFill>
                <a:latin typeface="Fira Sans Light"/>
                <a:ea typeface="Fira Sans Light"/>
                <a:cs typeface="Fira Sans Light"/>
                <a:sym typeface="Fira Sans Light"/>
              </a:rPr>
              <a:t>We collected the raw dataset from an very old website of Ministry of road transport US.</a:t>
            </a:r>
            <a:endParaRPr/>
          </a:p>
          <a:p>
            <a:pPr indent="0" lvl="0" marL="0" marR="0" rtl="0" algn="l">
              <a:lnSpc>
                <a:spcPct val="140015"/>
              </a:lnSpc>
              <a:spcBef>
                <a:spcPts val="0"/>
              </a:spcBef>
              <a:spcAft>
                <a:spcPts val="0"/>
              </a:spcAft>
              <a:buNone/>
            </a:pPr>
            <a:r>
              <a:rPr b="0" i="0" lang="en-US" sz="2599" u="none" cap="none" strike="noStrike">
                <a:solidFill>
                  <a:srgbClr val="000000"/>
                </a:solidFill>
                <a:latin typeface="Fira Sans Light"/>
                <a:ea typeface="Fira Sans Light"/>
                <a:cs typeface="Fira Sans Light"/>
                <a:sym typeface="Fira Sans Light"/>
              </a:rPr>
              <a:t>The data given is stated from 1st Nov, 2015 to 30th Jun, 2017.</a:t>
            </a:r>
            <a:endParaRPr/>
          </a:p>
          <a:p>
            <a:pPr indent="0" lvl="0" marL="0" marR="0" rtl="0" algn="l">
              <a:lnSpc>
                <a:spcPct val="140015"/>
              </a:lnSpc>
              <a:spcBef>
                <a:spcPts val="0"/>
              </a:spcBef>
              <a:spcAft>
                <a:spcPts val="0"/>
              </a:spcAft>
              <a:buNone/>
            </a:pPr>
            <a:r>
              <a:t/>
            </a:r>
            <a:endParaRPr b="0" i="0" sz="2599" u="none" cap="none" strike="noStrike">
              <a:solidFill>
                <a:srgbClr val="000000"/>
              </a:solidFill>
              <a:latin typeface="Fira Sans Light"/>
              <a:ea typeface="Fira Sans Light"/>
              <a:cs typeface="Fira Sans Light"/>
              <a:sym typeface="Fira Sans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4F4"/>
        </a:solidFill>
      </p:bgPr>
    </p:bg>
    <p:spTree>
      <p:nvGrpSpPr>
        <p:cNvPr id="159" name="Shape 159"/>
        <p:cNvGrpSpPr/>
        <p:nvPr/>
      </p:nvGrpSpPr>
      <p:grpSpPr>
        <a:xfrm>
          <a:off x="0" y="0"/>
          <a:ext cx="0" cy="0"/>
          <a:chOff x="0" y="0"/>
          <a:chExt cx="0" cy="0"/>
        </a:xfrm>
      </p:grpSpPr>
      <p:sp>
        <p:nvSpPr>
          <p:cNvPr id="160" name="Google Shape;160;p21"/>
          <p:cNvSpPr/>
          <p:nvPr/>
        </p:nvSpPr>
        <p:spPr>
          <a:xfrm>
            <a:off x="14151770" y="4201140"/>
            <a:ext cx="7027514" cy="6085860"/>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a:ln>
            <a:noFill/>
          </a:ln>
        </p:spPr>
      </p:sp>
      <p:sp>
        <p:nvSpPr>
          <p:cNvPr id="161" name="Google Shape;161;p21"/>
          <p:cNvSpPr/>
          <p:nvPr/>
        </p:nvSpPr>
        <p:spPr>
          <a:xfrm>
            <a:off x="9859850" y="563974"/>
            <a:ext cx="4961246" cy="4296462"/>
          </a:xfrm>
          <a:custGeom>
            <a:rect b="b" l="l" r="r" t="t"/>
            <a:pathLst>
              <a:path extrusionOk="0"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a:ln>
            <a:noFill/>
          </a:ln>
        </p:spPr>
      </p:sp>
      <p:sp>
        <p:nvSpPr>
          <p:cNvPr id="162" name="Google Shape;162;p21"/>
          <p:cNvSpPr/>
          <p:nvPr/>
        </p:nvSpPr>
        <p:spPr>
          <a:xfrm>
            <a:off x="10878883" y="3472610"/>
            <a:ext cx="6380417" cy="4456673"/>
          </a:xfrm>
          <a:custGeom>
            <a:rect b="b" l="l" r="r" t="t"/>
            <a:pathLst>
              <a:path extrusionOk="0" h="10591800" w="15163800">
                <a:moveTo>
                  <a:pt x="15163800" y="254000"/>
                </a:moveTo>
                <a:lnTo>
                  <a:pt x="15163800" y="10337800"/>
                </a:lnTo>
                <a:cubicBezTo>
                  <a:pt x="15163800" y="10478135"/>
                  <a:pt x="15050136" y="10591800"/>
                  <a:pt x="14909800" y="10591800"/>
                </a:cubicBezTo>
                <a:lnTo>
                  <a:pt x="254000" y="10591800"/>
                </a:lnTo>
                <a:cubicBezTo>
                  <a:pt x="113665" y="10591800"/>
                  <a:pt x="0" y="10478135"/>
                  <a:pt x="0" y="10337800"/>
                </a:cubicBezTo>
                <a:lnTo>
                  <a:pt x="0" y="254000"/>
                </a:lnTo>
                <a:cubicBezTo>
                  <a:pt x="0" y="113665"/>
                  <a:pt x="113665" y="0"/>
                  <a:pt x="254000" y="0"/>
                </a:cubicBezTo>
                <a:lnTo>
                  <a:pt x="14909800" y="0"/>
                </a:lnTo>
                <a:cubicBezTo>
                  <a:pt x="15050136" y="0"/>
                  <a:pt x="15163800" y="113665"/>
                  <a:pt x="15163800" y="254000"/>
                </a:cubicBezTo>
                <a:close/>
              </a:path>
            </a:pathLst>
          </a:custGeom>
          <a:blipFill rotWithShape="1">
            <a:blip r:embed="rId3">
              <a:alphaModFix/>
            </a:blip>
            <a:stretch>
              <a:fillRect b="0" l="-2348" r="-234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nvSpPr>
        <p:spPr>
          <a:xfrm>
            <a:off x="887494" y="1423484"/>
            <a:ext cx="10467611" cy="21431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7000" u="none" cap="none" strike="noStrike">
                <a:solidFill>
                  <a:srgbClr val="000000"/>
                </a:solidFill>
                <a:latin typeface="Fira Sans Medium"/>
                <a:ea typeface="Fira Sans Medium"/>
                <a:cs typeface="Fira Sans Medium"/>
                <a:sym typeface="Fira Sans Medium"/>
              </a:rPr>
              <a:t>LSTM Model (long short term memory)</a:t>
            </a:r>
            <a:endParaRPr/>
          </a:p>
        </p:txBody>
      </p:sp>
      <p:sp>
        <p:nvSpPr>
          <p:cNvPr id="164" name="Google Shape;164;p21"/>
          <p:cNvSpPr txBox="1"/>
          <p:nvPr/>
        </p:nvSpPr>
        <p:spPr>
          <a:xfrm>
            <a:off x="1028700" y="6426200"/>
            <a:ext cx="10539344" cy="422275"/>
          </a:xfrm>
          <a:prstGeom prst="rect">
            <a:avLst/>
          </a:prstGeom>
          <a:noFill/>
          <a:ln>
            <a:noFill/>
          </a:ln>
        </p:spPr>
        <p:txBody>
          <a:bodyPr anchorCtr="0" anchor="t" bIns="0" lIns="0" spcFirstLastPara="1" rIns="0" wrap="square" tIns="0">
            <a:spAutoFit/>
          </a:bodyPr>
          <a:lstStyle/>
          <a:p>
            <a:pPr indent="0" lvl="0" marL="0" marR="0" rtl="0" algn="l">
              <a:lnSpc>
                <a:spcPct val="194388"/>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165" name="Google Shape;165;p21"/>
          <p:cNvSpPr txBox="1"/>
          <p:nvPr/>
        </p:nvSpPr>
        <p:spPr>
          <a:xfrm>
            <a:off x="1028700" y="4309745"/>
            <a:ext cx="9033142" cy="5020310"/>
          </a:xfrm>
          <a:prstGeom prst="rect">
            <a:avLst/>
          </a:prstGeom>
          <a:noFill/>
          <a:ln>
            <a:noFill/>
          </a:ln>
        </p:spPr>
        <p:txBody>
          <a:bodyPr anchorCtr="0" anchor="t" bIns="0" lIns="0" spcFirstLastPara="1" rIns="0" wrap="square" tIns="0">
            <a:spAutoFit/>
          </a:bodyPr>
          <a:lstStyle/>
          <a:p>
            <a:pPr indent="0" lvl="0" marL="0" marR="0" rtl="0" algn="l">
              <a:lnSpc>
                <a:spcPct val="140015"/>
              </a:lnSpc>
              <a:spcBef>
                <a:spcPts val="0"/>
              </a:spcBef>
              <a:spcAft>
                <a:spcPts val="0"/>
              </a:spcAft>
              <a:buNone/>
            </a:pPr>
            <a:r>
              <a:rPr b="0" i="0" lang="en-US" sz="2599" u="none" cap="none" strike="noStrike">
                <a:solidFill>
                  <a:srgbClr val="000000"/>
                </a:solidFill>
                <a:latin typeface="Fira Sans Light"/>
                <a:ea typeface="Fira Sans Light"/>
                <a:cs typeface="Fira Sans Light"/>
                <a:sym typeface="Fira Sans Light"/>
              </a:rPr>
              <a:t>LSTM, or Long Short-Term Memory model network is a recurrent neural network (RNN) used for understanding and predicting things that happen in order. What sets LSTMs apart is their ability to remember important details for a long time and forget things that are less important. </a:t>
            </a:r>
            <a:endParaRPr/>
          </a:p>
          <a:p>
            <a:pPr indent="0" lvl="0" marL="0" marR="0" rtl="0" algn="l">
              <a:lnSpc>
                <a:spcPct val="140015"/>
              </a:lnSpc>
              <a:spcBef>
                <a:spcPts val="0"/>
              </a:spcBef>
              <a:spcAft>
                <a:spcPts val="0"/>
              </a:spcAft>
              <a:buNone/>
            </a:pPr>
            <a:r>
              <a:t/>
            </a:r>
            <a:endParaRPr b="0" i="0" sz="2599" u="none" cap="none" strike="noStrike">
              <a:solidFill>
                <a:srgbClr val="000000"/>
              </a:solidFill>
              <a:latin typeface="Fira Sans Light"/>
              <a:ea typeface="Fira Sans Light"/>
              <a:cs typeface="Fira Sans Light"/>
              <a:sym typeface="Fira Sans Light"/>
            </a:endParaRPr>
          </a:p>
          <a:p>
            <a:pPr indent="0" lvl="0" marL="0" marR="0" rtl="0" algn="l">
              <a:lnSpc>
                <a:spcPct val="140015"/>
              </a:lnSpc>
              <a:spcBef>
                <a:spcPts val="0"/>
              </a:spcBef>
              <a:spcAft>
                <a:spcPts val="0"/>
              </a:spcAft>
              <a:buNone/>
            </a:pPr>
            <a:r>
              <a:rPr b="0" i="0" lang="en-US" sz="2599" u="none" cap="none" strike="noStrike">
                <a:solidFill>
                  <a:srgbClr val="000000"/>
                </a:solidFill>
                <a:latin typeface="Fira Sans Light"/>
                <a:ea typeface="Fira Sans Light"/>
                <a:cs typeface="Fira Sans Light"/>
                <a:sym typeface="Fira Sans Light"/>
              </a:rPr>
              <a:t>Adam is an optimization algorithm that can be used instead of the classical stochastic gradient descent procedure to update network weights iterative based in training data.</a:t>
            </a:r>
            <a:endParaRPr/>
          </a:p>
          <a:p>
            <a:pPr indent="0" lvl="0" marL="0" marR="0" rtl="0" algn="l">
              <a:lnSpc>
                <a:spcPct val="140015"/>
              </a:lnSpc>
              <a:spcBef>
                <a:spcPts val="0"/>
              </a:spcBef>
              <a:spcAft>
                <a:spcPts val="0"/>
              </a:spcAft>
              <a:buNone/>
            </a:pPr>
            <a:r>
              <a:t/>
            </a:r>
            <a:endParaRPr b="0" i="0" sz="2599" u="none" cap="none" strike="noStrike">
              <a:solidFill>
                <a:srgbClr val="000000"/>
              </a:solidFill>
              <a:latin typeface="Fira Sans Light"/>
              <a:ea typeface="Fira Sans Light"/>
              <a:cs typeface="Fira Sans Light"/>
              <a:sym typeface="Fira Sans Light"/>
            </a:endParaRPr>
          </a:p>
          <a:p>
            <a:pPr indent="0" lvl="0" marL="0" marR="0" rtl="0" algn="l">
              <a:lnSpc>
                <a:spcPct val="140015"/>
              </a:lnSpc>
              <a:spcBef>
                <a:spcPts val="0"/>
              </a:spcBef>
              <a:spcAft>
                <a:spcPts val="0"/>
              </a:spcAft>
              <a:buNone/>
            </a:pPr>
            <a:r>
              <a:t/>
            </a:r>
            <a:endParaRPr b="0" i="0" sz="2599" u="none" cap="none" strike="noStrike">
              <a:solidFill>
                <a:srgbClr val="000000"/>
              </a:solidFill>
              <a:latin typeface="Fira Sans Light"/>
              <a:ea typeface="Fira Sans Light"/>
              <a:cs typeface="Fira Sans Light"/>
              <a:sym typeface="Fira Sans 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